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147471537" r:id="rId2"/>
    <p:sldId id="2147471534" r:id="rId3"/>
    <p:sldId id="2147471535" r:id="rId4"/>
    <p:sldId id="214747153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7" userDrawn="1">
          <p15:clr>
            <a:srgbClr val="A4A3A4"/>
          </p15:clr>
        </p15:guide>
        <p15:guide id="2" pos="7446" userDrawn="1">
          <p15:clr>
            <a:srgbClr val="A4A3A4"/>
          </p15:clr>
        </p15:guide>
        <p15:guide id="3" orient="horz" pos="3748" userDrawn="1">
          <p15:clr>
            <a:srgbClr val="A4A3A4"/>
          </p15:clr>
        </p15:guide>
        <p15:guide id="4" pos="3591" userDrawn="1">
          <p15:clr>
            <a:srgbClr val="A4A3A4"/>
          </p15:clr>
        </p15:guide>
        <p15:guide id="5" pos="1413" userDrawn="1">
          <p15:clr>
            <a:srgbClr val="A4A3A4"/>
          </p15:clr>
        </p15:guide>
        <p15:guide id="6" pos="1345" userDrawn="1">
          <p15:clr>
            <a:srgbClr val="A4A3A4"/>
          </p15:clr>
        </p15:guide>
        <p15:guide id="7" pos="6312" userDrawn="1">
          <p15:clr>
            <a:srgbClr val="A4A3A4"/>
          </p15:clr>
        </p15:guide>
        <p15:guide id="8" orient="horz" pos="2364" userDrawn="1">
          <p15:clr>
            <a:srgbClr val="A4A3A4"/>
          </p15:clr>
        </p15:guide>
        <p15:guide id="9" orient="horz" pos="1253" userDrawn="1">
          <p15:clr>
            <a:srgbClr val="A4A3A4"/>
          </p15:clr>
        </p15:guide>
        <p15:guide id="10" orient="horz" pos="618" userDrawn="1">
          <p15:clr>
            <a:srgbClr val="A4A3A4"/>
          </p15:clr>
        </p15:guide>
        <p15:guide id="11" orient="horz" pos="277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габов Дмитрий Рауфович" initials="ВДР" lastIdx="1" clrIdx="0">
    <p:extLst>
      <p:ext uri="{19B8F6BF-5375-455C-9EA6-DF929625EA0E}">
        <p15:presenceInfo xmlns:p15="http://schemas.microsoft.com/office/powerpoint/2012/main" userId="Вагабов Дмитрий Рауфович" providerId="None"/>
      </p:ext>
    </p:extLst>
  </p:cmAuthor>
  <p:cmAuthor id="2" name="Шаймарданова Ольга Рифатовна" initials="ШОР" lastIdx="1" clrIdx="1">
    <p:extLst>
      <p:ext uri="{19B8F6BF-5375-455C-9EA6-DF929625EA0E}">
        <p15:presenceInfo xmlns:p15="http://schemas.microsoft.com/office/powerpoint/2012/main" userId="Шаймарданова Ольга Рифатовна" providerId="None"/>
      </p:ext>
    </p:extLst>
  </p:cmAuthor>
  <p:cmAuthor id="3" name="Андреянова Татьяна Владимировна" initials="АТВ" lastIdx="9" clrIdx="2">
    <p:extLst>
      <p:ext uri="{19B8F6BF-5375-455C-9EA6-DF929625EA0E}">
        <p15:presenceInfo xmlns:p15="http://schemas.microsoft.com/office/powerpoint/2012/main" userId="Андреянова Татьяна Владимировна" providerId="None"/>
      </p:ext>
    </p:extLst>
  </p:cmAuthor>
  <p:cmAuthor id="4" name="Громов Максим Вячеславович" initials="ГМВ" lastIdx="8" clrIdx="3">
    <p:extLst>
      <p:ext uri="{19B8F6BF-5375-455C-9EA6-DF929625EA0E}">
        <p15:presenceInfo xmlns:p15="http://schemas.microsoft.com/office/powerpoint/2012/main" userId="Громов Максим Вячеславови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B050"/>
    <a:srgbClr val="D9D9D9"/>
    <a:srgbClr val="FFFFFF"/>
    <a:srgbClr val="7F7F7F"/>
    <a:srgbClr val="FAFAFA"/>
    <a:srgbClr val="D81C1C"/>
    <a:srgbClr val="F03024"/>
    <a:srgbClr val="7030A0"/>
    <a:srgbClr val="F5F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2047" autoAdjust="0"/>
  </p:normalViewPr>
  <p:slideViewPr>
    <p:cSldViewPr snapToGrid="0">
      <p:cViewPr varScale="1">
        <p:scale>
          <a:sx n="101" d="100"/>
          <a:sy n="101" d="100"/>
        </p:scale>
        <p:origin x="228" y="72"/>
      </p:cViewPr>
      <p:guideLst>
        <p:guide orient="horz" pos="3317"/>
        <p:guide pos="7446"/>
        <p:guide orient="horz" pos="3748"/>
        <p:guide pos="3591"/>
        <p:guide pos="1413"/>
        <p:guide pos="1345"/>
        <p:guide pos="6312"/>
        <p:guide orient="horz" pos="2364"/>
        <p:guide orient="horz" pos="1253"/>
        <p:guide orient="horz" pos="618"/>
        <p:guide orient="horz" pos="277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34C85-470B-4509-BA7C-8DD21B39318B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28AB7-3847-43A0-A83C-6FCFB5C57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62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28AB7-3847-43A0-A83C-6FCFB5C57F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13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Представить в общем стиле презентации (с сохранением информации)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7C564-F72A-4629-9ACE-B65865246BF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927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54DA-7C19-4352-A76C-D0C1B1797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769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54DA-7C19-4352-A76C-D0C1B1797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799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54DA-7C19-4352-A76C-D0C1B1797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821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ftr" idx="11"/>
          </p:nvPr>
        </p:nvSpPr>
        <p:spPr>
          <a:xfrm>
            <a:off x="341832" y="6492875"/>
            <a:ext cx="10402368" cy="309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408638" y="6492875"/>
            <a:ext cx="714994" cy="309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69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54DA-7C19-4352-A76C-D0C1B1797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218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54DA-7C19-4352-A76C-D0C1B1797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85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54DA-7C19-4352-A76C-D0C1B1797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84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54DA-7C19-4352-A76C-D0C1B1797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78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39250" y="6356350"/>
            <a:ext cx="2743200" cy="365125"/>
          </a:xfrm>
        </p:spPr>
        <p:txBody>
          <a:bodyPr/>
          <a:lstStyle>
            <a:lvl1pPr>
              <a:defRPr b="1">
                <a:solidFill>
                  <a:srgbClr val="FF0000"/>
                </a:solidFill>
                <a:latin typeface="Styrene A LC Regular" pitchFamily="2" charset="0"/>
                <a:ea typeface="Verdana" panose="020B0604030504040204" pitchFamily="34" charset="0"/>
              </a:defRPr>
            </a:lvl1pPr>
          </a:lstStyle>
          <a:p>
            <a:fld id="{D03854DA-7C19-4352-A76C-D0C1B17974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73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54DA-7C19-4352-A76C-D0C1B1797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40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54DA-7C19-4352-A76C-D0C1B1797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981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54DA-7C19-4352-A76C-D0C1B1797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273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854DA-7C19-4352-A76C-D0C1B1797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00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cenka.mobi/alfabank-devhouseaccreditation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EFDF256-AB23-4F34-8B1A-E81F6347B6EB}"/>
              </a:ext>
            </a:extLst>
          </p:cNvPr>
          <p:cNvSpPr/>
          <p:nvPr/>
        </p:nvSpPr>
        <p:spPr>
          <a:xfrm>
            <a:off x="2112544" y="6362708"/>
            <a:ext cx="7675585" cy="542613"/>
          </a:xfrm>
          <a:prstGeom prst="roundRect">
            <a:avLst>
              <a:gd name="adj" fmla="val 0"/>
            </a:avLst>
          </a:prstGeom>
          <a:solidFill>
            <a:srgbClr val="EF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1C655DC4-7D3E-48A7-B341-9088A75FC0D1}"/>
              </a:ext>
            </a:extLst>
          </p:cNvPr>
          <p:cNvSpPr/>
          <p:nvPr/>
        </p:nvSpPr>
        <p:spPr>
          <a:xfrm>
            <a:off x="9164623" y="535819"/>
            <a:ext cx="4719392" cy="6376157"/>
          </a:xfrm>
          <a:prstGeom prst="roundRect">
            <a:avLst>
              <a:gd name="adj" fmla="val 4144"/>
            </a:avLst>
          </a:prstGeom>
          <a:solidFill>
            <a:srgbClr val="EF3124"/>
          </a:solidFill>
          <a:ln>
            <a:noFill/>
          </a:ln>
          <a:effectLst>
            <a:outerShdw blurRad="165100" dist="38100" dir="13500000" sx="101000" sy="101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822F8F08-73B7-4401-A3DB-965CF1F3503D}"/>
              </a:ext>
            </a:extLst>
          </p:cNvPr>
          <p:cNvSpPr/>
          <p:nvPr/>
        </p:nvSpPr>
        <p:spPr>
          <a:xfrm>
            <a:off x="176242" y="121462"/>
            <a:ext cx="12288644" cy="78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70497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26025" algn="l"/>
              </a:tabLst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tyrene B LC Bold" pitchFamily="50" charset="0"/>
                <a:ea typeface="Verdana" panose="020B0604030504040204" pitchFamily="34" charset="0"/>
                <a:cs typeface="+mn-cs"/>
              </a:rPr>
              <a:t>ИПОТЕКА НА СТРОИТЕЛЬСТВО </a:t>
            </a:r>
          </a:p>
          <a:p>
            <a:pPr marL="0" marR="0" lvl="0" indent="0" algn="l" defTabSz="170497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26025" algn="l"/>
              </a:tabLst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tyrene B LC Bold" pitchFamily="50" charset="0"/>
                <a:ea typeface="Verdana" panose="020B0604030504040204" pitchFamily="34" charset="0"/>
                <a:cs typeface="+mn-cs"/>
              </a:rPr>
              <a:t>ЖИЛОГО ДОМА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18C9D37-664D-4343-A616-B4C8D9961AA7}"/>
              </a:ext>
            </a:extLst>
          </p:cNvPr>
          <p:cNvSpPr/>
          <p:nvPr/>
        </p:nvSpPr>
        <p:spPr>
          <a:xfrm>
            <a:off x="165086" y="132613"/>
            <a:ext cx="12288644" cy="78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70497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26025" algn="l"/>
              </a:tabLst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Bold" pitchFamily="50" charset="0"/>
                <a:ea typeface="Verdana" panose="020B0604030504040204" pitchFamily="34" charset="0"/>
                <a:cs typeface="+mn-cs"/>
              </a:rPr>
              <a:t>ИПОТЕКА НА СТРОИТЕЛЬСТВО </a:t>
            </a:r>
          </a:p>
          <a:p>
            <a:pPr marL="0" marR="0" lvl="0" indent="0" algn="l" defTabSz="170497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26025" algn="l"/>
              </a:tabLst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Bold" pitchFamily="50" charset="0"/>
                <a:ea typeface="Verdana" panose="020B0604030504040204" pitchFamily="34" charset="0"/>
                <a:cs typeface="+mn-cs"/>
              </a:rPr>
              <a:t>ЖИЛОГО ДОМА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77262AF-44C6-4BDD-B2D3-27DF13C75A5C}"/>
              </a:ext>
            </a:extLst>
          </p:cNvPr>
          <p:cNvSpPr/>
          <p:nvPr/>
        </p:nvSpPr>
        <p:spPr>
          <a:xfrm>
            <a:off x="3310093" y="472946"/>
            <a:ext cx="3096110" cy="389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70497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26025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Bold" pitchFamily="50" charset="0"/>
                <a:ea typeface="Verdana" panose="020B0604030504040204" pitchFamily="34" charset="0"/>
                <a:cs typeface="+mn-cs"/>
              </a:rPr>
              <a:t>на своём участке </a:t>
            </a:r>
          </a:p>
          <a:p>
            <a:pPr marL="0" marR="0" lvl="0" indent="0" algn="l" defTabSz="170497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26025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Bold" pitchFamily="50" charset="0"/>
                <a:ea typeface="Verdana" panose="020B0604030504040204" pitchFamily="34" charset="0"/>
                <a:cs typeface="+mn-cs"/>
              </a:rPr>
              <a:t>или покупкой нового 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B45DE2E-0A4C-44CD-ADE2-D862C17E4FF1}"/>
              </a:ext>
            </a:extLst>
          </p:cNvPr>
          <p:cNvSpPr/>
          <p:nvPr/>
        </p:nvSpPr>
        <p:spPr>
          <a:xfrm>
            <a:off x="9449885" y="795961"/>
            <a:ext cx="3096110" cy="266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70497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26025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yrene B LC Bold" pitchFamily="50" charset="0"/>
                <a:ea typeface="Verdana" panose="020B0604030504040204" pitchFamily="34" charset="0"/>
                <a:cs typeface="+mn-cs"/>
              </a:rPr>
              <a:t>Преимущества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05CBA618-FE3B-4646-AA93-B94BB087AB95}"/>
              </a:ext>
            </a:extLst>
          </p:cNvPr>
          <p:cNvSpPr/>
          <p:nvPr/>
        </p:nvSpPr>
        <p:spPr>
          <a:xfrm>
            <a:off x="9577682" y="1144208"/>
            <a:ext cx="2389869" cy="390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70497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26025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yrene B LC Regular" pitchFamily="50" charset="0"/>
                <a:ea typeface="Verdana" panose="020B0604030504040204" pitchFamily="34" charset="0"/>
                <a:cs typeface="+mn-cs"/>
              </a:rPr>
              <a:t>Ипотека по </a:t>
            </a:r>
          </a:p>
          <a:p>
            <a:pPr marL="0" marR="0" lvl="0" indent="0" algn="l" defTabSz="170497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26025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yrene B LC Regular" pitchFamily="50" charset="0"/>
                <a:ea typeface="Verdana" panose="020B0604030504040204" pitchFamily="34" charset="0"/>
                <a:cs typeface="+mn-cs"/>
              </a:rPr>
              <a:t>паспорту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tyrene B LC Bold" pitchFamily="50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0CA56B3C-35B2-4779-A804-F29B67778A09}"/>
              </a:ext>
            </a:extLst>
          </p:cNvPr>
          <p:cNvSpPr/>
          <p:nvPr/>
        </p:nvSpPr>
        <p:spPr>
          <a:xfrm>
            <a:off x="9577682" y="1531244"/>
            <a:ext cx="2389869" cy="390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70497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26025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yrene B LC Regular" pitchFamily="50" charset="0"/>
                <a:ea typeface="Verdana" panose="020B0604030504040204" pitchFamily="34" charset="0"/>
                <a:cs typeface="+mn-cs"/>
              </a:rPr>
              <a:t>Лояльные требования </a:t>
            </a:r>
          </a:p>
          <a:p>
            <a:pPr marL="0" marR="0" lvl="0" indent="0" algn="l" defTabSz="170497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26025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yrene B LC Regular" pitchFamily="50" charset="0"/>
                <a:ea typeface="Verdana" panose="020B0604030504040204" pitchFamily="34" charset="0"/>
                <a:cs typeface="+mn-cs"/>
              </a:rPr>
              <a:t>к аккредитации партнёра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tyrene B LC Bold" pitchFamily="50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02C708D5-2874-4F98-B72A-FC86BB2D1450}"/>
              </a:ext>
            </a:extLst>
          </p:cNvPr>
          <p:cNvSpPr/>
          <p:nvPr/>
        </p:nvSpPr>
        <p:spPr>
          <a:xfrm>
            <a:off x="9567996" y="1924299"/>
            <a:ext cx="2708425" cy="537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70497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26025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yrene B LC Regular" pitchFamily="50" charset="0"/>
                <a:ea typeface="Verdana" panose="020B0604030504040204" pitchFamily="34" charset="0"/>
                <a:cs typeface="+mn-cs"/>
              </a:rPr>
              <a:t>Поэтапная оплата строительства с использованием аккредитивов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tyrene B LC Bold" pitchFamily="50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80B9C530-9EBD-45F7-B4C6-1C30AE59F480}"/>
              </a:ext>
            </a:extLst>
          </p:cNvPr>
          <p:cNvSpPr/>
          <p:nvPr/>
        </p:nvSpPr>
        <p:spPr>
          <a:xfrm>
            <a:off x="9577682" y="3271189"/>
            <a:ext cx="2389869" cy="537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70497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26025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yrene B LC Regular" pitchFamily="50" charset="0"/>
                <a:ea typeface="Verdana" panose="020B0604030504040204" pitchFamily="34" charset="0"/>
                <a:cs typeface="+mn-cs"/>
              </a:rPr>
              <a:t>Проведение дистанционных сделок для партнёра </a:t>
            </a:r>
          </a:p>
          <a:p>
            <a:pPr marL="0" marR="0" lvl="0" indent="0" algn="l" defTabSz="170497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26025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yrene B LC Regular" pitchFamily="50" charset="0"/>
                <a:ea typeface="Verdana" panose="020B0604030504040204" pitchFamily="34" charset="0"/>
                <a:cs typeface="+mn-cs"/>
              </a:rPr>
              <a:t>и клиента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tyrene B LC Bold" pitchFamily="50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B8EF64B7-1F0A-4C3B-96A9-7DD6D816C5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62" y="-2285832"/>
            <a:ext cx="328014" cy="328014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81C490B6-ACD7-42BC-AA8D-A56CC33D45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827" y="1233010"/>
            <a:ext cx="195416" cy="195416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697CF2BB-A309-4161-89B1-FFCAF8D206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768" y="1612935"/>
            <a:ext cx="195416" cy="195416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E70B9E90-081A-4267-BCFB-1F6ABA25F1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001" y="2095979"/>
            <a:ext cx="195416" cy="195416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427B3000-DC54-4D3D-A0E4-632EA59120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001" y="2551266"/>
            <a:ext cx="195416" cy="195416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34A6A6A7-7C6B-48CB-A4A3-12668E60BE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001" y="2955122"/>
            <a:ext cx="195416" cy="195416"/>
          </a:xfrm>
          <a:prstGeom prst="rect">
            <a:avLst/>
          </a:prstGeom>
        </p:spPr>
      </p:pic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24DD7D62-FEF4-4CD4-AB42-2713B4EEA844}"/>
              </a:ext>
            </a:extLst>
          </p:cNvPr>
          <p:cNvSpPr/>
          <p:nvPr/>
        </p:nvSpPr>
        <p:spPr>
          <a:xfrm>
            <a:off x="9579417" y="2475083"/>
            <a:ext cx="2389869" cy="390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70497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26025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yrene B LC Regular" pitchFamily="50" charset="0"/>
                <a:ea typeface="Verdana" panose="020B0604030504040204" pitchFamily="34" charset="0"/>
                <a:cs typeface="+mn-cs"/>
              </a:rPr>
              <a:t>Ипотека до 50 млн</a:t>
            </a:r>
          </a:p>
          <a:p>
            <a:pPr marL="0" marR="0" lvl="0" indent="0" algn="l" defTabSz="170497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26025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yrene B LC Regular" pitchFamily="50" charset="0"/>
                <a:ea typeface="Verdana" panose="020B0604030504040204" pitchFamily="34" charset="0"/>
                <a:cs typeface="+mn-cs"/>
              </a:rPr>
              <a:t>по выгодной ставке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tyrene B LC Bold" pitchFamily="50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id="{53C5A5C0-CDD0-407F-8DA0-AD452B6670D9}"/>
              </a:ext>
            </a:extLst>
          </p:cNvPr>
          <p:cNvSpPr/>
          <p:nvPr/>
        </p:nvSpPr>
        <p:spPr>
          <a:xfrm>
            <a:off x="9577682" y="2873136"/>
            <a:ext cx="2389869" cy="390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70497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26025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yrene B LC Regular" pitchFamily="50" charset="0"/>
                <a:ea typeface="Verdana" panose="020B0604030504040204" pitchFamily="34" charset="0"/>
                <a:cs typeface="+mn-cs"/>
              </a:rPr>
              <a:t>Раскрытие аккредитива без подведения коммуникаций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tyrene B LC Bold" pitchFamily="50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C2011A33-17B6-4623-9769-1A6EE1064716}"/>
              </a:ext>
            </a:extLst>
          </p:cNvPr>
          <p:cNvSpPr/>
          <p:nvPr/>
        </p:nvSpPr>
        <p:spPr>
          <a:xfrm>
            <a:off x="248908" y="6466821"/>
            <a:ext cx="2307273" cy="389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70497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26025" algn="l"/>
              </a:tabLst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Regular" pitchFamily="50" charset="0"/>
                <a:ea typeface="Verdana" panose="020B0604030504040204" pitchFamily="34" charset="0"/>
                <a:cs typeface="+mn-cs"/>
              </a:rPr>
              <a:t>Регистрация </a:t>
            </a:r>
          </a:p>
          <a:p>
            <a:pPr marL="0" marR="0" lvl="0" indent="0" algn="l" defTabSz="170497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26025" algn="l"/>
              </a:tabLst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Regular" pitchFamily="50" charset="0"/>
                <a:ea typeface="Verdana" panose="020B0604030504040204" pitchFamily="34" charset="0"/>
                <a:cs typeface="+mn-cs"/>
              </a:rPr>
              <a:t>и получение комиссионного вознаграждения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yrene B LC Bold" pitchFamily="50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865DB6-A062-4D64-A46D-CD8060F499E6}"/>
              </a:ext>
            </a:extLst>
          </p:cNvPr>
          <p:cNvSpPr/>
          <p:nvPr/>
        </p:nvSpPr>
        <p:spPr>
          <a:xfrm>
            <a:off x="2436033" y="6437651"/>
            <a:ext cx="5934511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704975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26025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yrene B LC Medium" pitchFamily="50" charset="0"/>
                <a:ea typeface="Verdana" panose="020B0604030504040204" pitchFamily="34" charset="0"/>
                <a:cs typeface="+mn-cs"/>
              </a:rPr>
              <a:t>АВТОМАТИЧЕСКОЕ РЕШЕНИЕ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0049C5B-500D-486C-B816-24BECF3865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40" t="6078" r="5034" b="6329"/>
          <a:stretch/>
        </p:blipFill>
        <p:spPr>
          <a:xfrm>
            <a:off x="307278" y="5496772"/>
            <a:ext cx="1006395" cy="968422"/>
          </a:xfrm>
          <a:prstGeom prst="rect">
            <a:avLst/>
          </a:prstGeom>
        </p:spPr>
      </p:pic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F199908F-394F-470D-BCC4-3C8FE9302393}"/>
              </a:ext>
            </a:extLst>
          </p:cNvPr>
          <p:cNvSpPr/>
          <p:nvPr/>
        </p:nvSpPr>
        <p:spPr>
          <a:xfrm>
            <a:off x="213214" y="4325206"/>
            <a:ext cx="45830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000000"/>
                </a:solidFill>
                <a:latin typeface="Styrene B LC Medium" pitchFamily="50" charset="0"/>
                <a:sym typeface="Helvetica Neue Medium"/>
              </a:rPr>
              <a:t>Порядок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B LC Medium" pitchFamily="50" charset="0"/>
                <a:ea typeface="Helvetica Neue Medium"/>
                <a:cs typeface="Helvetica Neue Medium"/>
                <a:sym typeface="Helvetica Neue Medium"/>
              </a:rPr>
              <a:t> расчетов и раскрытия аккредитивов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1851B9F6-3908-4145-A91B-238E4810E5FA}"/>
              </a:ext>
            </a:extLst>
          </p:cNvPr>
          <p:cNvSpPr/>
          <p:nvPr/>
        </p:nvSpPr>
        <p:spPr>
          <a:xfrm>
            <a:off x="220833" y="4637736"/>
            <a:ext cx="2141918" cy="34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70497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26025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Regular" pitchFamily="50" charset="0"/>
                <a:ea typeface="Verdana" panose="020B0604030504040204" pitchFamily="34" charset="0"/>
                <a:cs typeface="+mn-cs"/>
              </a:rPr>
              <a:t>Покупка Земельного </a:t>
            </a:r>
          </a:p>
          <a:p>
            <a:pPr marL="0" marR="0" lvl="0" indent="0" algn="l" defTabSz="170497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26025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Regular" pitchFamily="50" charset="0"/>
                <a:ea typeface="Verdana" panose="020B0604030504040204" pitchFamily="34" charset="0"/>
                <a:cs typeface="+mn-cs"/>
              </a:rPr>
              <a:t>Участка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yrene B LC Bold" pitchFamily="50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A9B80127-8522-42BC-BA24-0D86D84F088B}"/>
              </a:ext>
            </a:extLst>
          </p:cNvPr>
          <p:cNvSpPr/>
          <p:nvPr/>
        </p:nvSpPr>
        <p:spPr>
          <a:xfrm>
            <a:off x="3257281" y="5913233"/>
            <a:ext cx="922760" cy="315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70497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26025" algn="l"/>
              </a:tabLst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Regular" pitchFamily="50" charset="0"/>
                <a:ea typeface="Verdana" panose="020B0604030504040204" pitchFamily="34" charset="0"/>
                <a:cs typeface="+mn-cs"/>
              </a:rPr>
              <a:t>Регистрация </a:t>
            </a:r>
          </a:p>
          <a:p>
            <a:pPr marL="0" marR="0" lvl="0" indent="0" algn="l" defTabSz="170497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26025" algn="l"/>
              </a:tabLst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Regular" pitchFamily="50" charset="0"/>
                <a:ea typeface="Verdana" panose="020B0604030504040204" pitchFamily="34" charset="0"/>
                <a:cs typeface="+mn-cs"/>
              </a:rPr>
              <a:t>залога ЗУ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yrene B LC Bold" pitchFamily="50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33EA494D-7128-42F4-8D90-31BB318DBFFA}"/>
              </a:ext>
            </a:extLst>
          </p:cNvPr>
          <p:cNvSpPr/>
          <p:nvPr/>
        </p:nvSpPr>
        <p:spPr>
          <a:xfrm>
            <a:off x="2048815" y="4647538"/>
            <a:ext cx="1301041" cy="34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70497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26025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Regular" pitchFamily="50" charset="0"/>
                <a:ea typeface="Verdana" panose="020B0604030504040204" pitchFamily="34" charset="0"/>
                <a:cs typeface="+mn-cs"/>
              </a:rPr>
              <a:t>Категория партнёра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yrene B LC Bold" pitchFamily="50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77CFEA94-9540-4AE7-ABCE-402F9F08726D}"/>
              </a:ext>
            </a:extLst>
          </p:cNvPr>
          <p:cNvSpPr/>
          <p:nvPr/>
        </p:nvSpPr>
        <p:spPr>
          <a:xfrm>
            <a:off x="2051561" y="4970948"/>
            <a:ext cx="1168367" cy="364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70497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26025" algn="l"/>
              </a:tabLst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Regular" pitchFamily="50" charset="0"/>
                <a:ea typeface="Verdana" panose="020B0604030504040204" pitchFamily="34" charset="0"/>
                <a:cs typeface="+mn-cs"/>
              </a:rPr>
              <a:t>Стандарт</a:t>
            </a:r>
          </a:p>
          <a:p>
            <a:pPr marL="0" marR="0" lvl="0" indent="0" algn="l" defTabSz="170497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26025" algn="l"/>
              </a:tabLst>
              <a:defRPr/>
            </a:pP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Regular" pitchFamily="50" charset="0"/>
                <a:ea typeface="Verdana" panose="020B0604030504040204" pitchFamily="34" charset="0"/>
                <a:cs typeface="+mn-cs"/>
              </a:rPr>
              <a:t>до 10 сделок с АБ и до 350 млн выручка в год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yrene B LC Bold" pitchFamily="50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33D28BD8-9B37-49B2-8B45-0EDB3E8C09A4}"/>
              </a:ext>
            </a:extLst>
          </p:cNvPr>
          <p:cNvSpPr/>
          <p:nvPr/>
        </p:nvSpPr>
        <p:spPr>
          <a:xfrm>
            <a:off x="2051561" y="5295875"/>
            <a:ext cx="1168367" cy="364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70497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26025" algn="l"/>
              </a:tabLst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Regular" pitchFamily="50" charset="0"/>
                <a:ea typeface="Verdana" panose="020B0604030504040204" pitchFamily="34" charset="0"/>
                <a:cs typeface="+mn-cs"/>
              </a:rPr>
              <a:t>Ключевой</a:t>
            </a:r>
          </a:p>
          <a:p>
            <a:pPr marL="0" marR="0" lvl="0" indent="0" algn="l" defTabSz="170497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26025" algn="l"/>
              </a:tabLst>
              <a:defRPr/>
            </a:pP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Regular" pitchFamily="50" charset="0"/>
                <a:ea typeface="Verdana" panose="020B0604030504040204" pitchFamily="34" charset="0"/>
                <a:cs typeface="+mn-cs"/>
              </a:rPr>
              <a:t>от 10 сделок с АБ и от 350 млн выручка в год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yrene B LC Bold" pitchFamily="50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38E172D2-D03C-4CD6-90E7-AD977E8B78D5}"/>
              </a:ext>
            </a:extLst>
          </p:cNvPr>
          <p:cNvSpPr/>
          <p:nvPr/>
        </p:nvSpPr>
        <p:spPr>
          <a:xfrm>
            <a:off x="4139682" y="5910471"/>
            <a:ext cx="1399528" cy="426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70497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26025" algn="l"/>
              </a:tabLst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Regular" pitchFamily="50" charset="0"/>
                <a:ea typeface="Verdana" panose="020B0604030504040204" pitchFamily="34" charset="0"/>
                <a:cs typeface="+mn-cs"/>
              </a:rPr>
              <a:t>Акт выполненных </a:t>
            </a:r>
          </a:p>
          <a:p>
            <a:pPr marL="0" marR="0" lvl="0" indent="0" algn="l" defTabSz="170497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26025" algn="l"/>
              </a:tabLst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Regular" pitchFamily="50" charset="0"/>
                <a:ea typeface="Verdana" panose="020B0604030504040204" pitchFamily="34" charset="0"/>
                <a:cs typeface="+mn-cs"/>
              </a:rPr>
              <a:t>работ по фундаменту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yrene B LC Bold" pitchFamily="50" charset="0"/>
              <a:ea typeface="Verdana" panose="020B0604030504040204" pitchFamily="34" charset="0"/>
              <a:cs typeface="+mn-cs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E5AE981-E376-49E4-B202-D931746167D1}"/>
              </a:ext>
            </a:extLst>
          </p:cNvPr>
          <p:cNvGrpSpPr/>
          <p:nvPr/>
        </p:nvGrpSpPr>
        <p:grpSpPr>
          <a:xfrm>
            <a:off x="238275" y="4927550"/>
            <a:ext cx="1518225" cy="500330"/>
            <a:chOff x="328562" y="4826084"/>
            <a:chExt cx="1518225" cy="500330"/>
          </a:xfrm>
        </p:grpSpPr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3D2C35A1-0D08-4B1C-B7CF-E9571B1B81C6}"/>
                </a:ext>
              </a:extLst>
            </p:cNvPr>
            <p:cNvSpPr/>
            <p:nvPr/>
          </p:nvSpPr>
          <p:spPr>
            <a:xfrm>
              <a:off x="328562" y="4826084"/>
              <a:ext cx="1518225" cy="500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704975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026025" algn="l"/>
                </a:tabLst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EF3124"/>
                  </a:solidFill>
                  <a:effectLst/>
                  <a:uLnTx/>
                  <a:uFillTx/>
                  <a:latin typeface="Styrene A LC Regular" pitchFamily="50" charset="0"/>
                  <a:ea typeface="+mn-ea"/>
                  <a:cs typeface="+mn-cs"/>
                </a:rPr>
                <a:t>до 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EF3124"/>
                  </a:solidFill>
                  <a:effectLst/>
                  <a:uLnTx/>
                  <a:uFillTx/>
                  <a:latin typeface="Styrene A LC Regular" pitchFamily="50" charset="0"/>
                  <a:ea typeface="+mn-ea"/>
                  <a:cs typeface="+mn-cs"/>
                </a:rPr>
                <a:t>100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EF3124"/>
                  </a:solidFill>
                  <a:effectLst/>
                  <a:uLnTx/>
                  <a:uFillTx/>
                  <a:latin typeface="Styrene A LC Regular" pitchFamily="50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1704975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026025" algn="l"/>
                </a:tabLst>
                <a:defRPr/>
              </a:pP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tyrene B LC Regular" pitchFamily="50" charset="0"/>
                  <a:ea typeface="Verdana" panose="020B0604030504040204" pitchFamily="34" charset="0"/>
                  <a:cs typeface="+mn-cs"/>
                </a:rPr>
                <a:t>согласно отчёту оценки</a:t>
              </a:r>
              <a:endPara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Bold" pitchFamily="50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6172D521-D4B8-46D8-94FF-2DD1AF1DB161}"/>
                </a:ext>
              </a:extLst>
            </p:cNvPr>
            <p:cNvSpPr txBox="1"/>
            <p:nvPr/>
          </p:nvSpPr>
          <p:spPr>
            <a:xfrm>
              <a:off x="1108914" y="486669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EF3124"/>
                  </a:solidFill>
                  <a:effectLst/>
                  <a:uLnTx/>
                  <a:uFillTx/>
                  <a:latin typeface="Styrene A LC Regular" pitchFamily="50" charset="0"/>
                  <a:ea typeface="+mn-ea"/>
                  <a:cs typeface="+mn-cs"/>
                </a:rPr>
                <a:t>%</a:t>
              </a:r>
            </a:p>
          </p:txBody>
        </p:sp>
      </p:grpSp>
      <p:cxnSp>
        <p:nvCxnSpPr>
          <p:cNvPr id="167" name="Прямая соединительная линия 166">
            <a:extLst>
              <a:ext uri="{FF2B5EF4-FFF2-40B4-BE49-F238E27FC236}">
                <a16:creationId xmlns:a16="http://schemas.microsoft.com/office/drawing/2014/main" id="{A9087198-9CDA-4D32-8AF6-931B8CC3F049}"/>
              </a:ext>
            </a:extLst>
          </p:cNvPr>
          <p:cNvCxnSpPr>
            <a:cxnSpLocks/>
          </p:cNvCxnSpPr>
          <p:nvPr/>
        </p:nvCxnSpPr>
        <p:spPr>
          <a:xfrm>
            <a:off x="2138212" y="4991972"/>
            <a:ext cx="6408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Прямоугольник: скругленные углы 297">
            <a:extLst>
              <a:ext uri="{FF2B5EF4-FFF2-40B4-BE49-F238E27FC236}">
                <a16:creationId xmlns:a16="http://schemas.microsoft.com/office/drawing/2014/main" id="{31ADBC5B-C017-4E3A-99E4-4BEB7F25A3AE}"/>
              </a:ext>
            </a:extLst>
          </p:cNvPr>
          <p:cNvSpPr/>
          <p:nvPr/>
        </p:nvSpPr>
        <p:spPr>
          <a:xfrm>
            <a:off x="95133" y="3211622"/>
            <a:ext cx="9129981" cy="3122551"/>
          </a:xfrm>
          <a:prstGeom prst="roundRect">
            <a:avLst/>
          </a:prstGeom>
          <a:noFill/>
          <a:ln w="6350" cap="rnd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D374FC97-C8CE-4116-9040-2D7AF667BB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108" y="3455682"/>
            <a:ext cx="195416" cy="195416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95FCA27-C3E5-44CF-A904-A942B901D8AB}"/>
              </a:ext>
            </a:extLst>
          </p:cNvPr>
          <p:cNvGrpSpPr/>
          <p:nvPr/>
        </p:nvGrpSpPr>
        <p:grpSpPr>
          <a:xfrm>
            <a:off x="5623919" y="3646120"/>
            <a:ext cx="1592154" cy="643324"/>
            <a:chOff x="5623919" y="3742715"/>
            <a:chExt cx="1592154" cy="643324"/>
          </a:xfrm>
        </p:grpSpPr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9B708D08-EE8B-463E-8143-26F2C8122419}"/>
                </a:ext>
              </a:extLst>
            </p:cNvPr>
            <p:cNvSpPr txBox="1"/>
            <p:nvPr/>
          </p:nvSpPr>
          <p:spPr>
            <a:xfrm>
              <a:off x="5623919" y="4033763"/>
              <a:ext cx="1592154" cy="352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ru-RU" sz="700" dirty="0">
                  <a:solidFill>
                    <a:prstClr val="black"/>
                  </a:solidFill>
                  <a:latin typeface="Styrene A LC Regular" pitchFamily="50" charset="0"/>
                </a:rPr>
                <a:t>МСК, СПБ, МО, ЛО,  Краснодарский край,</a:t>
              </a:r>
              <a:endParaRPr lang="en-US" sz="700" dirty="0">
                <a:solidFill>
                  <a:prstClr val="black"/>
                </a:solidFill>
                <a:latin typeface="Styrene A LC Regular" pitchFamily="50" charset="0"/>
              </a:endParaRPr>
            </a:p>
            <a:p>
              <a:pPr>
                <a:lnSpc>
                  <a:spcPct val="80000"/>
                </a:lnSpc>
                <a:defRPr/>
              </a:pPr>
              <a:r>
                <a:rPr lang="ru-RU" sz="700" dirty="0">
                  <a:solidFill>
                    <a:prstClr val="black"/>
                  </a:solidFill>
                  <a:latin typeface="Styrene A LC Regular" pitchFamily="50" charset="0"/>
                </a:rPr>
                <a:t>до 30млн. для регионов</a:t>
              </a:r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E80405B3-2368-4F40-AA7E-9463A916C5A7}"/>
                </a:ext>
              </a:extLst>
            </p:cNvPr>
            <p:cNvSpPr txBox="1"/>
            <p:nvPr/>
          </p:nvSpPr>
          <p:spPr>
            <a:xfrm>
              <a:off x="5872957" y="3742715"/>
              <a:ext cx="458780" cy="426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F3124"/>
                  </a:solidFill>
                  <a:effectLst/>
                  <a:uLnTx/>
                  <a:uFillTx/>
                  <a:latin typeface="Styrene A LC Regular" pitchFamily="50" charset="0"/>
                  <a:ea typeface="+mn-ea"/>
                  <a:cs typeface="+mn-cs"/>
                </a:rPr>
                <a:t>50</a:t>
              </a:r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3FA958F6-186E-4DB4-8166-68EFD014CF00}"/>
                </a:ext>
              </a:extLst>
            </p:cNvPr>
            <p:cNvSpPr txBox="1"/>
            <p:nvPr/>
          </p:nvSpPr>
          <p:spPr>
            <a:xfrm>
              <a:off x="5635442" y="3808359"/>
              <a:ext cx="362600" cy="329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EF3124"/>
                  </a:solidFill>
                  <a:effectLst/>
                  <a:uLnTx/>
                  <a:uFillTx/>
                  <a:latin typeface="Styrene A LC Regular" pitchFamily="50" charset="0"/>
                  <a:ea typeface="+mn-ea"/>
                  <a:cs typeface="+mn-cs"/>
                </a:rPr>
                <a:t>до</a:t>
              </a:r>
            </a:p>
          </p:txBody>
        </p: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0F223990-4228-4030-96A3-D5022D211BB2}"/>
                </a:ext>
              </a:extLst>
            </p:cNvPr>
            <p:cNvSpPr txBox="1"/>
            <p:nvPr/>
          </p:nvSpPr>
          <p:spPr>
            <a:xfrm>
              <a:off x="6193121" y="3808212"/>
              <a:ext cx="635110" cy="329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EF3124"/>
                  </a:solidFill>
                  <a:effectLst/>
                  <a:uLnTx/>
                  <a:uFillTx/>
                  <a:latin typeface="Styrene A LC Regular" pitchFamily="50" charset="0"/>
                  <a:ea typeface="+mn-ea"/>
                  <a:cs typeface="+mn-cs"/>
                </a:rPr>
                <a:t>млн ₽</a:t>
              </a: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863FD81F-79FC-4CFA-A617-98472B39222B}"/>
              </a:ext>
            </a:extLst>
          </p:cNvPr>
          <p:cNvGrpSpPr/>
          <p:nvPr/>
        </p:nvGrpSpPr>
        <p:grpSpPr>
          <a:xfrm>
            <a:off x="6961577" y="3648268"/>
            <a:ext cx="1010167" cy="426501"/>
            <a:chOff x="6961577" y="3646841"/>
            <a:chExt cx="1010167" cy="426501"/>
          </a:xfrm>
        </p:grpSpPr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B41A608A-1B34-4389-B7DA-34F756E9BC54}"/>
                </a:ext>
              </a:extLst>
            </p:cNvPr>
            <p:cNvSpPr txBox="1"/>
            <p:nvPr/>
          </p:nvSpPr>
          <p:spPr>
            <a:xfrm>
              <a:off x="7189150" y="3646841"/>
              <a:ext cx="458780" cy="426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F3124"/>
                  </a:solidFill>
                  <a:effectLst/>
                  <a:uLnTx/>
                  <a:uFillTx/>
                  <a:latin typeface="Styrene A LC Regular" pitchFamily="50" charset="0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1A754A60-E7E7-43C8-A9E3-0E1F6FBD5146}"/>
                </a:ext>
              </a:extLst>
            </p:cNvPr>
            <p:cNvSpPr txBox="1"/>
            <p:nvPr/>
          </p:nvSpPr>
          <p:spPr>
            <a:xfrm>
              <a:off x="6961577" y="3706427"/>
              <a:ext cx="362600" cy="329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EF3124"/>
                  </a:solidFill>
                  <a:effectLst/>
                  <a:uLnTx/>
                  <a:uFillTx/>
                  <a:latin typeface="Styrene A LC Regular" pitchFamily="50" charset="0"/>
                  <a:ea typeface="+mn-ea"/>
                  <a:cs typeface="+mn-cs"/>
                </a:rPr>
                <a:t>до</a:t>
              </a:r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E1A5B27A-5D54-4686-9026-609EB2D48152}"/>
                </a:ext>
              </a:extLst>
            </p:cNvPr>
            <p:cNvSpPr txBox="1"/>
            <p:nvPr/>
          </p:nvSpPr>
          <p:spPr>
            <a:xfrm>
              <a:off x="7535406" y="3706427"/>
              <a:ext cx="436338" cy="329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EF3124"/>
                  </a:solidFill>
                  <a:effectLst/>
                  <a:uLnTx/>
                  <a:uFillTx/>
                  <a:latin typeface="Styrene A LC Regular" pitchFamily="50" charset="0"/>
                  <a:ea typeface="+mn-ea"/>
                  <a:cs typeface="+mn-cs"/>
                </a:rPr>
                <a:t>лет</a:t>
              </a: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6E4C94BF-1373-4648-AF0D-EA40F26313AA}"/>
              </a:ext>
            </a:extLst>
          </p:cNvPr>
          <p:cNvGrpSpPr/>
          <p:nvPr/>
        </p:nvGrpSpPr>
        <p:grpSpPr>
          <a:xfrm>
            <a:off x="8081706" y="3646410"/>
            <a:ext cx="1016573" cy="426501"/>
            <a:chOff x="8081706" y="3647860"/>
            <a:chExt cx="1016573" cy="426501"/>
          </a:xfrm>
        </p:grpSpPr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BDBA0080-47BA-4A81-81C3-6F6591CAFBE8}"/>
                </a:ext>
              </a:extLst>
            </p:cNvPr>
            <p:cNvSpPr txBox="1"/>
            <p:nvPr/>
          </p:nvSpPr>
          <p:spPr>
            <a:xfrm>
              <a:off x="8285638" y="3647860"/>
              <a:ext cx="450316" cy="426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F3124"/>
                  </a:solidFill>
                  <a:effectLst/>
                  <a:uLnTx/>
                  <a:uFillTx/>
                  <a:latin typeface="Styrene A LC Regular" pitchFamily="50" charset="0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061C1AA5-88F7-4AC0-A82D-3CC281919762}"/>
                </a:ext>
              </a:extLst>
            </p:cNvPr>
            <p:cNvSpPr txBox="1"/>
            <p:nvPr/>
          </p:nvSpPr>
          <p:spPr>
            <a:xfrm>
              <a:off x="8081706" y="3708591"/>
              <a:ext cx="362600" cy="329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EF3124"/>
                  </a:solidFill>
                  <a:effectLst/>
                  <a:uLnTx/>
                  <a:uFillTx/>
                  <a:latin typeface="Styrene A LC Regular" pitchFamily="50" charset="0"/>
                  <a:ea typeface="+mn-ea"/>
                  <a:cs typeface="+mn-cs"/>
                </a:rPr>
                <a:t>до</a:t>
              </a:r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7C2F4961-A218-47BA-8169-97A99CEED172}"/>
                </a:ext>
              </a:extLst>
            </p:cNvPr>
            <p:cNvSpPr txBox="1"/>
            <p:nvPr/>
          </p:nvSpPr>
          <p:spPr>
            <a:xfrm>
              <a:off x="8628279" y="3706429"/>
              <a:ext cx="470000" cy="329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EF3124"/>
                  </a:solidFill>
                  <a:effectLst/>
                  <a:uLnTx/>
                  <a:uFillTx/>
                  <a:latin typeface="Styrene A LC Regular" pitchFamily="50" charset="0"/>
                  <a:ea typeface="+mn-ea"/>
                  <a:cs typeface="+mn-cs"/>
                </a:rPr>
                <a:t>мес</a:t>
              </a: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6A0EC556-39F3-4853-B6B4-E41160AB6269}"/>
              </a:ext>
            </a:extLst>
          </p:cNvPr>
          <p:cNvGrpSpPr/>
          <p:nvPr/>
        </p:nvGrpSpPr>
        <p:grpSpPr>
          <a:xfrm>
            <a:off x="4532127" y="3510519"/>
            <a:ext cx="1075067" cy="389151"/>
            <a:chOff x="4532127" y="3648014"/>
            <a:chExt cx="1075067" cy="389151"/>
          </a:xfrm>
        </p:grpSpPr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5190D67B-92EE-4DD0-AD03-368BC83F7DF6}"/>
                </a:ext>
              </a:extLst>
            </p:cNvPr>
            <p:cNvSpPr txBox="1"/>
            <p:nvPr/>
          </p:nvSpPr>
          <p:spPr>
            <a:xfrm>
              <a:off x="4701406" y="3648014"/>
              <a:ext cx="6639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F3124"/>
                  </a:solidFill>
                  <a:effectLst/>
                  <a:uLnTx/>
                  <a:uFillTx/>
                  <a:latin typeface="Styrene A LC Regular" pitchFamily="50" charset="0"/>
                  <a:ea typeface="+mn-ea"/>
                  <a:cs typeface="+mn-cs"/>
                </a:rPr>
                <a:t> 15,0</a:t>
              </a:r>
            </a:p>
          </p:txBody>
        </p: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919F46B9-14EB-4B1D-9E3B-9EB9D277DC52}"/>
                </a:ext>
              </a:extLst>
            </p:cNvPr>
            <p:cNvSpPr txBox="1"/>
            <p:nvPr/>
          </p:nvSpPr>
          <p:spPr>
            <a:xfrm>
              <a:off x="4532127" y="3707596"/>
              <a:ext cx="351378" cy="329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EF3124"/>
                  </a:solidFill>
                  <a:effectLst/>
                  <a:uLnTx/>
                  <a:uFillTx/>
                  <a:latin typeface="Styrene A LC Regular" pitchFamily="50" charset="0"/>
                  <a:ea typeface="+mn-ea"/>
                  <a:cs typeface="+mn-cs"/>
                </a:rPr>
                <a:t>от</a:t>
              </a:r>
            </a:p>
          </p:txBody>
        </p:sp>
        <p:sp>
          <p:nvSpPr>
            <p:cNvPr id="324" name="TextBox 323">
              <a:extLst>
                <a:ext uri="{FF2B5EF4-FFF2-40B4-BE49-F238E27FC236}">
                  <a16:creationId xmlns:a16="http://schemas.microsoft.com/office/drawing/2014/main" id="{F3AEB993-22C4-4192-8762-C130332B6807}"/>
                </a:ext>
              </a:extLst>
            </p:cNvPr>
            <p:cNvSpPr txBox="1"/>
            <p:nvPr/>
          </p:nvSpPr>
          <p:spPr>
            <a:xfrm>
              <a:off x="5279860" y="3706320"/>
              <a:ext cx="327334" cy="329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EF3124"/>
                  </a:solidFill>
                  <a:effectLst/>
                  <a:uLnTx/>
                  <a:uFillTx/>
                  <a:latin typeface="Styrene A LC Regular" pitchFamily="50" charset="0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319" name="Прямоугольник 318">
            <a:extLst>
              <a:ext uri="{FF2B5EF4-FFF2-40B4-BE49-F238E27FC236}">
                <a16:creationId xmlns:a16="http://schemas.microsoft.com/office/drawing/2014/main" id="{DFF673BB-A55D-49EE-B9B2-AC948972B71E}"/>
              </a:ext>
            </a:extLst>
          </p:cNvPr>
          <p:cNvSpPr/>
          <p:nvPr/>
        </p:nvSpPr>
        <p:spPr>
          <a:xfrm>
            <a:off x="3120382" y="3445754"/>
            <a:ext cx="1166212" cy="377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4000"/>
              </a:lnSpc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Styrene A LC Regular" pitchFamily="50" charset="0"/>
                <a:ea typeface="+mn-ea"/>
                <a:cs typeface="+mn-cs"/>
              </a:rPr>
              <a:t>от </a:t>
            </a:r>
            <a:r>
              <a:rPr lang="ru-RU" sz="1100" dirty="0">
                <a:solidFill>
                  <a:srgbClr val="EF3124"/>
                </a:solidFill>
                <a:latin typeface="Styrene A LC Regular" pitchFamily="50" charset="0"/>
              </a:rPr>
              <a:t>18,374%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EF3124"/>
              </a:solidFill>
              <a:effectLst/>
              <a:uLnTx/>
              <a:uFillTx/>
              <a:latin typeface="Styrene A LC Regular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Styrene A LC Regular" pitchFamily="50" charset="0"/>
                <a:ea typeface="+mn-ea"/>
                <a:cs typeface="+mn-cs"/>
              </a:rPr>
              <a:t>до 30,163% </a:t>
            </a:r>
          </a:p>
        </p:txBody>
      </p:sp>
      <p:sp>
        <p:nvSpPr>
          <p:cNvPr id="320" name="Прямоугольник 319">
            <a:extLst>
              <a:ext uri="{FF2B5EF4-FFF2-40B4-BE49-F238E27FC236}">
                <a16:creationId xmlns:a16="http://schemas.microsoft.com/office/drawing/2014/main" id="{5E29D8A6-C316-49D4-ADB4-7394C1F30234}"/>
              </a:ext>
            </a:extLst>
          </p:cNvPr>
          <p:cNvSpPr/>
          <p:nvPr/>
        </p:nvSpPr>
        <p:spPr>
          <a:xfrm>
            <a:off x="232535" y="3321640"/>
            <a:ext cx="1635215" cy="73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704975">
              <a:lnSpc>
                <a:spcPct val="80000"/>
              </a:lnSpc>
              <a:tabLst>
                <a:tab pos="5026025" algn="l"/>
              </a:tabLst>
              <a:defRPr/>
            </a:pPr>
            <a:r>
              <a:rPr lang="ru-RU" sz="1600" dirty="0">
                <a:solidFill>
                  <a:prstClr val="black"/>
                </a:solidFill>
                <a:latin typeface="Styrene B LC Bold" pitchFamily="50" charset="0"/>
                <a:ea typeface="Verdana" panose="020B0604030504040204" pitchFamily="34" charset="0"/>
              </a:rPr>
              <a:t>БАЗОВАЯ С </a:t>
            </a:r>
          </a:p>
          <a:p>
            <a:pPr defTabSz="1704975">
              <a:lnSpc>
                <a:spcPct val="80000"/>
              </a:lnSpc>
              <a:tabLst>
                <a:tab pos="5026025" algn="l"/>
              </a:tabLst>
              <a:defRPr/>
            </a:pPr>
            <a:r>
              <a:rPr lang="ru-RU" sz="1600" dirty="0">
                <a:solidFill>
                  <a:prstClr val="black"/>
                </a:solidFill>
                <a:latin typeface="Styrene B LC Bold" pitchFamily="50" charset="0"/>
                <a:ea typeface="Verdana" panose="020B0604030504040204" pitchFamily="34" charset="0"/>
              </a:rPr>
              <a:t>СУБСИДИЕЙ</a:t>
            </a:r>
            <a:endParaRPr lang="en-US" sz="1600" dirty="0">
              <a:solidFill>
                <a:prstClr val="black"/>
              </a:solidFill>
              <a:latin typeface="Styrene B LC Bold" pitchFamily="50" charset="0"/>
              <a:ea typeface="Verdana" panose="020B0604030504040204" pitchFamily="34" charset="0"/>
            </a:endParaRPr>
          </a:p>
          <a:p>
            <a:pPr defTabSz="1704975">
              <a:lnSpc>
                <a:spcPct val="80000"/>
              </a:lnSpc>
              <a:tabLst>
                <a:tab pos="5026025" algn="l"/>
              </a:tabLst>
              <a:defRPr/>
            </a:pPr>
            <a:endParaRPr lang="ru-RU" sz="1000" dirty="0">
              <a:solidFill>
                <a:prstClr val="black"/>
              </a:solidFill>
              <a:latin typeface="Styrene B LC Bold" pitchFamily="50" charset="0"/>
              <a:ea typeface="Verdana" panose="020B0604030504040204" pitchFamily="34" charset="0"/>
            </a:endParaRPr>
          </a:p>
          <a:p>
            <a:pPr defTabSz="1704975">
              <a:lnSpc>
                <a:spcPct val="80000"/>
              </a:lnSpc>
              <a:tabLst>
                <a:tab pos="5026025" algn="l"/>
              </a:tabLst>
              <a:defRPr/>
            </a:pPr>
            <a:endParaRPr lang="ru-RU" sz="1000" dirty="0">
              <a:solidFill>
                <a:prstClr val="black"/>
              </a:solidFill>
              <a:latin typeface="Styrene B LC Bold" pitchFamily="50" charset="0"/>
              <a:ea typeface="Verdana" panose="020B0604030504040204" pitchFamily="34" charset="0"/>
            </a:endParaRPr>
          </a:p>
        </p:txBody>
      </p: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3ED37845-2E87-4E78-859D-DC7496A2AEBB}"/>
              </a:ext>
            </a:extLst>
          </p:cNvPr>
          <p:cNvGrpSpPr/>
          <p:nvPr/>
        </p:nvGrpSpPr>
        <p:grpSpPr>
          <a:xfrm>
            <a:off x="1883502" y="3647777"/>
            <a:ext cx="1077100" cy="388200"/>
            <a:chOff x="1921602" y="3771147"/>
            <a:chExt cx="1077100" cy="388200"/>
          </a:xfrm>
        </p:grpSpPr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AF7ABDC9-E24F-4276-8796-2AA27B988464}"/>
                </a:ext>
              </a:extLst>
            </p:cNvPr>
            <p:cNvSpPr txBox="1"/>
            <p:nvPr/>
          </p:nvSpPr>
          <p:spPr>
            <a:xfrm>
              <a:off x="2169172" y="3771147"/>
              <a:ext cx="6623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F3124"/>
                  </a:solidFill>
                  <a:effectLst/>
                  <a:uLnTx/>
                  <a:uFillTx/>
                  <a:latin typeface="Styrene A LC Regular" pitchFamily="50" charset="0"/>
                  <a:ea typeface="+mn-ea"/>
                  <a:cs typeface="+mn-cs"/>
                </a:rPr>
                <a:t>50,0</a:t>
              </a:r>
            </a:p>
          </p:txBody>
        </p: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F9451C68-5EF6-47CF-B63C-C79D0B66A458}"/>
                </a:ext>
              </a:extLst>
            </p:cNvPr>
            <p:cNvSpPr txBox="1"/>
            <p:nvPr/>
          </p:nvSpPr>
          <p:spPr>
            <a:xfrm>
              <a:off x="1921602" y="3829778"/>
              <a:ext cx="351378" cy="329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EF3124"/>
                  </a:solidFill>
                  <a:effectLst/>
                  <a:uLnTx/>
                  <a:uFillTx/>
                  <a:latin typeface="Styrene A LC Regular" pitchFamily="50" charset="0"/>
                  <a:ea typeface="+mn-ea"/>
                  <a:cs typeface="+mn-cs"/>
                </a:rPr>
                <a:t>от</a:t>
              </a:r>
            </a:p>
          </p:txBody>
        </p:sp>
        <p:sp>
          <p:nvSpPr>
            <p:cNvPr id="322" name="TextBox 321">
              <a:extLst>
                <a:ext uri="{FF2B5EF4-FFF2-40B4-BE49-F238E27FC236}">
                  <a16:creationId xmlns:a16="http://schemas.microsoft.com/office/drawing/2014/main" id="{805A9658-B7BA-44DD-BF54-535AEAAACF04}"/>
                </a:ext>
              </a:extLst>
            </p:cNvPr>
            <p:cNvSpPr txBox="1"/>
            <p:nvPr/>
          </p:nvSpPr>
          <p:spPr>
            <a:xfrm>
              <a:off x="2671368" y="3829399"/>
              <a:ext cx="327334" cy="329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EF3124"/>
                  </a:solidFill>
                  <a:effectLst/>
                  <a:uLnTx/>
                  <a:uFillTx/>
                  <a:latin typeface="Styrene A LC Regular" pitchFamily="50" charset="0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87" name="Прямоугольник: скругленные углы 86">
            <a:extLst>
              <a:ext uri="{FF2B5EF4-FFF2-40B4-BE49-F238E27FC236}">
                <a16:creationId xmlns:a16="http://schemas.microsoft.com/office/drawing/2014/main" id="{DF9E93FD-0888-407B-9112-48D421207BEF}"/>
              </a:ext>
            </a:extLst>
          </p:cNvPr>
          <p:cNvSpPr/>
          <p:nvPr/>
        </p:nvSpPr>
        <p:spPr>
          <a:xfrm>
            <a:off x="95133" y="894477"/>
            <a:ext cx="9122468" cy="2250575"/>
          </a:xfrm>
          <a:prstGeom prst="roundRect">
            <a:avLst/>
          </a:prstGeom>
          <a:noFill/>
          <a:ln w="6350" cap="rnd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45D3EE-0E2D-4870-AB19-BA8D9DE8B89F}"/>
              </a:ext>
            </a:extLst>
          </p:cNvPr>
          <p:cNvSpPr txBox="1"/>
          <p:nvPr/>
        </p:nvSpPr>
        <p:spPr>
          <a:xfrm>
            <a:off x="1891584" y="912242"/>
            <a:ext cx="1257075" cy="4693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A LC Regular" pitchFamily="50" charset="0"/>
                <a:ea typeface="+mn-ea"/>
                <a:cs typeface="+mn-cs"/>
              </a:rPr>
              <a:t>первоначальный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A LC Regular" pitchFamily="50" charset="0"/>
                <a:ea typeface="+mn-ea"/>
                <a:cs typeface="+mn-cs"/>
              </a:rPr>
              <a:t>взнос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9044D7-24B3-44B5-B5EE-449CB7A0D81D}"/>
              </a:ext>
            </a:extLst>
          </p:cNvPr>
          <p:cNvSpPr txBox="1"/>
          <p:nvPr/>
        </p:nvSpPr>
        <p:spPr>
          <a:xfrm>
            <a:off x="4517295" y="912242"/>
            <a:ext cx="915635" cy="4693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A LC Regular" pitchFamily="50" charset="0"/>
                <a:ea typeface="+mn-ea"/>
                <a:cs typeface="+mn-cs"/>
              </a:rPr>
              <a:t>процентная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A LC Regular" pitchFamily="50" charset="0"/>
                <a:ea typeface="+mn-ea"/>
                <a:cs typeface="+mn-cs"/>
              </a:rPr>
              <a:t>ставка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42C9CE-51C6-46AF-BA2E-4C82F538252A}"/>
              </a:ext>
            </a:extLst>
          </p:cNvPr>
          <p:cNvSpPr txBox="1"/>
          <p:nvPr/>
        </p:nvSpPr>
        <p:spPr>
          <a:xfrm>
            <a:off x="5624378" y="912242"/>
            <a:ext cx="1296520" cy="46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A LC Regular" pitchFamily="50" charset="0"/>
                <a:ea typeface="+mn-ea"/>
                <a:cs typeface="+mn-cs"/>
              </a:rPr>
              <a:t>лимит кредитования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455064-DDA6-4D63-A482-DCDFF8F749F2}"/>
              </a:ext>
            </a:extLst>
          </p:cNvPr>
          <p:cNvSpPr txBox="1"/>
          <p:nvPr/>
        </p:nvSpPr>
        <p:spPr>
          <a:xfrm>
            <a:off x="6957184" y="912242"/>
            <a:ext cx="686406" cy="4693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A LC Regular" pitchFamily="50" charset="0"/>
                <a:ea typeface="+mn-ea"/>
                <a:cs typeface="+mn-cs"/>
              </a:rPr>
              <a:t>срок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A LC Regular" pitchFamily="50" charset="0"/>
                <a:ea typeface="+mn-ea"/>
                <a:cs typeface="+mn-cs"/>
              </a:rPr>
              <a:t>ипотеки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D3CA93-E75C-4360-A636-8D4FBB1057FF}"/>
              </a:ext>
            </a:extLst>
          </p:cNvPr>
          <p:cNvSpPr txBox="1"/>
          <p:nvPr/>
        </p:nvSpPr>
        <p:spPr>
          <a:xfrm>
            <a:off x="8070073" y="912242"/>
            <a:ext cx="1093569" cy="4693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A LC Regular" pitchFamily="50" charset="0"/>
                <a:ea typeface="+mn-ea"/>
                <a:cs typeface="+mn-cs"/>
              </a:rPr>
              <a:t>срок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A LC Regular" pitchFamily="50" charset="0"/>
                <a:ea typeface="+mn-ea"/>
                <a:cs typeface="+mn-cs"/>
              </a:rPr>
              <a:t>строительства</a:t>
            </a:r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5C3BCEE6-FC78-4262-94A4-2D846DDD38C8}"/>
              </a:ext>
            </a:extLst>
          </p:cNvPr>
          <p:cNvGrpSpPr/>
          <p:nvPr/>
        </p:nvGrpSpPr>
        <p:grpSpPr>
          <a:xfrm>
            <a:off x="5623936" y="1192520"/>
            <a:ext cx="1337533" cy="515673"/>
            <a:chOff x="5623936" y="1109970"/>
            <a:chExt cx="1337533" cy="51567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1087673-B14B-478B-94FA-C12088C02E26}"/>
                </a:ext>
              </a:extLst>
            </p:cNvPr>
            <p:cNvSpPr txBox="1"/>
            <p:nvPr/>
          </p:nvSpPr>
          <p:spPr>
            <a:xfrm>
              <a:off x="5873934" y="1109970"/>
              <a:ext cx="45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F3124"/>
                  </a:solidFill>
                  <a:effectLst/>
                  <a:uLnTx/>
                  <a:uFillTx/>
                  <a:latin typeface="Styrene A LC Regular" pitchFamily="50" charset="0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576DE40-EAAD-4A0B-AB8D-B01410C79E45}"/>
                </a:ext>
              </a:extLst>
            </p:cNvPr>
            <p:cNvSpPr txBox="1"/>
            <p:nvPr/>
          </p:nvSpPr>
          <p:spPr>
            <a:xfrm>
              <a:off x="5629595" y="1163424"/>
              <a:ext cx="362600" cy="388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EF3124"/>
                  </a:solidFill>
                  <a:effectLst/>
                  <a:uLnTx/>
                  <a:uFillTx/>
                  <a:latin typeface="Styrene A LC Regular" pitchFamily="50" charset="0"/>
                  <a:ea typeface="+mn-ea"/>
                  <a:cs typeface="+mn-cs"/>
                </a:rPr>
                <a:t>до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E8C2FB4-7323-4604-B016-2CD62BA75A63}"/>
                </a:ext>
              </a:extLst>
            </p:cNvPr>
            <p:cNvSpPr txBox="1"/>
            <p:nvPr/>
          </p:nvSpPr>
          <p:spPr>
            <a:xfrm>
              <a:off x="6175048" y="1165098"/>
              <a:ext cx="635110" cy="388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EF3124"/>
                  </a:solidFill>
                  <a:effectLst/>
                  <a:uLnTx/>
                  <a:uFillTx/>
                  <a:latin typeface="Styrene A LC Regular" pitchFamily="50" charset="0"/>
                  <a:ea typeface="+mn-ea"/>
                  <a:cs typeface="+mn-cs"/>
                </a:rPr>
                <a:t>млн ₽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DB05612-0021-4AE4-AF67-2E4AADF343B6}"/>
                </a:ext>
              </a:extLst>
            </p:cNvPr>
            <p:cNvSpPr txBox="1"/>
            <p:nvPr/>
          </p:nvSpPr>
          <p:spPr>
            <a:xfrm>
              <a:off x="5623936" y="1359545"/>
              <a:ext cx="1337533" cy="266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kumimoji="0" lang="ru-RU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tyrene A LC Regular" pitchFamily="50" charset="0"/>
                  <a:ea typeface="+mn-ea"/>
                  <a:cs typeface="+mn-cs"/>
                </a:rPr>
                <a:t>МСК, СПБ, МО, ЛО</a:t>
              </a:r>
              <a:r>
                <a:rPr lang="ru-RU" sz="700" dirty="0">
                  <a:solidFill>
                    <a:prstClr val="black"/>
                  </a:solidFill>
                  <a:latin typeface="Styrene A LC Regular" pitchFamily="50" charset="0"/>
                </a:rPr>
                <a:t>, </a:t>
              </a:r>
              <a:endParaRPr lang="en-US" sz="700" dirty="0">
                <a:solidFill>
                  <a:prstClr val="black"/>
                </a:solidFill>
                <a:latin typeface="Styrene A LC Regular" pitchFamily="50" charset="0"/>
              </a:endParaRPr>
            </a:p>
            <a:p>
              <a:pPr>
                <a:lnSpc>
                  <a:spcPct val="80000"/>
                </a:lnSpc>
                <a:defRPr/>
              </a:pPr>
              <a:r>
                <a:rPr lang="ru-RU" sz="700" dirty="0">
                  <a:solidFill>
                    <a:prstClr val="black"/>
                  </a:solidFill>
                  <a:latin typeface="Styrene A LC Regular" pitchFamily="50" charset="0"/>
                </a:rPr>
                <a:t>до 15млн. для регионов</a:t>
              </a: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F56746B2-6422-4EE3-A101-0DAA6D87BE42}"/>
              </a:ext>
            </a:extLst>
          </p:cNvPr>
          <p:cNvGrpSpPr/>
          <p:nvPr/>
        </p:nvGrpSpPr>
        <p:grpSpPr>
          <a:xfrm>
            <a:off x="6953957" y="1510157"/>
            <a:ext cx="972067" cy="448695"/>
            <a:chOff x="6953957" y="1306817"/>
            <a:chExt cx="972067" cy="44869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5D6109E-10D1-454E-A48D-E839F3827B01}"/>
                </a:ext>
              </a:extLst>
            </p:cNvPr>
            <p:cNvSpPr txBox="1"/>
            <p:nvPr/>
          </p:nvSpPr>
          <p:spPr>
            <a:xfrm>
              <a:off x="7181530" y="1306817"/>
              <a:ext cx="45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F3124"/>
                  </a:solidFill>
                  <a:effectLst/>
                  <a:uLnTx/>
                  <a:uFillTx/>
                  <a:latin typeface="Styrene A LC Regular" pitchFamily="50" charset="0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C6563C9-B36A-4708-85A4-258B163D64CC}"/>
                </a:ext>
              </a:extLst>
            </p:cNvPr>
            <p:cNvSpPr txBox="1"/>
            <p:nvPr/>
          </p:nvSpPr>
          <p:spPr>
            <a:xfrm>
              <a:off x="6953957" y="1360222"/>
              <a:ext cx="362600" cy="388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EF3124"/>
                  </a:solidFill>
                  <a:effectLst/>
                  <a:uLnTx/>
                  <a:uFillTx/>
                  <a:latin typeface="Styrene A LC Regular" pitchFamily="50" charset="0"/>
                  <a:ea typeface="+mn-ea"/>
                  <a:cs typeface="+mn-cs"/>
                </a:rPr>
                <a:t>до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0A5B71A-E308-4489-B270-472A272FB602}"/>
                </a:ext>
              </a:extLst>
            </p:cNvPr>
            <p:cNvSpPr txBox="1"/>
            <p:nvPr/>
          </p:nvSpPr>
          <p:spPr>
            <a:xfrm>
              <a:off x="7489686" y="1366572"/>
              <a:ext cx="436338" cy="388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EF3124"/>
                  </a:solidFill>
                  <a:effectLst/>
                  <a:uLnTx/>
                  <a:uFillTx/>
                  <a:latin typeface="Styrene A LC Regular" pitchFamily="50" charset="0"/>
                  <a:ea typeface="+mn-ea"/>
                  <a:cs typeface="+mn-cs"/>
                </a:rPr>
                <a:t>лет</a:t>
              </a: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B42E37F8-FEBC-470A-8182-F0B67622FEBD}"/>
              </a:ext>
            </a:extLst>
          </p:cNvPr>
          <p:cNvGrpSpPr/>
          <p:nvPr/>
        </p:nvGrpSpPr>
        <p:grpSpPr>
          <a:xfrm>
            <a:off x="8066941" y="1505166"/>
            <a:ext cx="1016573" cy="444733"/>
            <a:chOff x="8074086" y="1307504"/>
            <a:chExt cx="1016573" cy="44473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49D2B4B-0EC1-4D80-815D-C459A232D8AF}"/>
                </a:ext>
              </a:extLst>
            </p:cNvPr>
            <p:cNvSpPr txBox="1"/>
            <p:nvPr/>
          </p:nvSpPr>
          <p:spPr>
            <a:xfrm>
              <a:off x="8297068" y="1307504"/>
              <a:ext cx="4503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F3124"/>
                  </a:solidFill>
                  <a:effectLst/>
                  <a:uLnTx/>
                  <a:uFillTx/>
                  <a:latin typeface="Styrene A LC Regular" pitchFamily="50" charset="0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DD7FA1-0698-4537-A586-11C5F5300F4B}"/>
                </a:ext>
              </a:extLst>
            </p:cNvPr>
            <p:cNvSpPr txBox="1"/>
            <p:nvPr/>
          </p:nvSpPr>
          <p:spPr>
            <a:xfrm>
              <a:off x="8074086" y="1363297"/>
              <a:ext cx="362600" cy="388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EF3124"/>
                  </a:solidFill>
                  <a:effectLst/>
                  <a:uLnTx/>
                  <a:uFillTx/>
                  <a:latin typeface="Styrene A LC Regular" pitchFamily="50" charset="0"/>
                  <a:ea typeface="+mn-ea"/>
                  <a:cs typeface="+mn-cs"/>
                </a:rPr>
                <a:t>до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952E519-F938-40C1-B257-731AFCEA7F37}"/>
                </a:ext>
              </a:extLst>
            </p:cNvPr>
            <p:cNvSpPr txBox="1"/>
            <p:nvPr/>
          </p:nvSpPr>
          <p:spPr>
            <a:xfrm>
              <a:off x="8620659" y="1360222"/>
              <a:ext cx="470000" cy="388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EF3124"/>
                  </a:solidFill>
                  <a:effectLst/>
                  <a:uLnTx/>
                  <a:uFillTx/>
                  <a:latin typeface="Styrene A LC Regular" pitchFamily="50" charset="0"/>
                  <a:ea typeface="+mn-ea"/>
                  <a:cs typeface="+mn-cs"/>
                </a:rPr>
                <a:t>мес</a:t>
              </a:r>
            </a:p>
          </p:txBody>
        </p:sp>
      </p:grp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EC4975D8-2E1E-46F2-A126-00D45101483A}"/>
              </a:ext>
            </a:extLst>
          </p:cNvPr>
          <p:cNvSpPr/>
          <p:nvPr/>
        </p:nvSpPr>
        <p:spPr>
          <a:xfrm>
            <a:off x="232535" y="1137390"/>
            <a:ext cx="1507943" cy="488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704975">
              <a:lnSpc>
                <a:spcPct val="80000"/>
              </a:lnSpc>
              <a:tabLst>
                <a:tab pos="5026025" algn="l"/>
              </a:tabLst>
              <a:defRPr/>
            </a:pPr>
            <a:r>
              <a:rPr lang="ru-RU" sz="1600" dirty="0">
                <a:solidFill>
                  <a:prstClr val="black"/>
                </a:solidFill>
                <a:latin typeface="Styrene B LC Bold" pitchFamily="50" charset="0"/>
                <a:ea typeface="Verdana" panose="020B0604030504040204" pitchFamily="34" charset="0"/>
              </a:rPr>
              <a:t>СЕМЕЙНАЯ </a:t>
            </a:r>
          </a:p>
          <a:p>
            <a:pPr defTabSz="1704975">
              <a:lnSpc>
                <a:spcPct val="80000"/>
              </a:lnSpc>
              <a:tabLst>
                <a:tab pos="5026025" algn="l"/>
              </a:tabLst>
              <a:defRPr/>
            </a:pPr>
            <a:r>
              <a:rPr lang="ru-RU" sz="1600" dirty="0">
                <a:solidFill>
                  <a:prstClr val="black"/>
                </a:solidFill>
                <a:latin typeface="Styrene B LC Bold" pitchFamily="50" charset="0"/>
                <a:ea typeface="Verdana" panose="020B0604030504040204" pitchFamily="34" charset="0"/>
              </a:rPr>
              <a:t>ИПОТЕКА</a:t>
            </a: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2B0EDFB7-A061-418B-97C0-0F21FD78226A}"/>
              </a:ext>
            </a:extLst>
          </p:cNvPr>
          <p:cNvGrpSpPr/>
          <p:nvPr/>
        </p:nvGrpSpPr>
        <p:grpSpPr>
          <a:xfrm>
            <a:off x="1881946" y="1507002"/>
            <a:ext cx="1077100" cy="455087"/>
            <a:chOff x="1881946" y="1291102"/>
            <a:chExt cx="1077100" cy="4550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B9460B-F599-465F-BE9C-EE93BAB13C98}"/>
                </a:ext>
              </a:extLst>
            </p:cNvPr>
            <p:cNvSpPr txBox="1"/>
            <p:nvPr/>
          </p:nvSpPr>
          <p:spPr>
            <a:xfrm>
              <a:off x="2129516" y="1291102"/>
              <a:ext cx="5902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F3124"/>
                  </a:solidFill>
                  <a:effectLst/>
                  <a:uLnTx/>
                  <a:uFillTx/>
                  <a:latin typeface="Styrene A LC Regular" pitchFamily="50" charset="0"/>
                  <a:ea typeface="+mn-ea"/>
                  <a:cs typeface="+mn-cs"/>
                </a:rPr>
                <a:t>20,1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B903385-3E24-4873-A291-5A9B4AA6A887}"/>
                </a:ext>
              </a:extLst>
            </p:cNvPr>
            <p:cNvSpPr txBox="1"/>
            <p:nvPr/>
          </p:nvSpPr>
          <p:spPr>
            <a:xfrm>
              <a:off x="1881946" y="1357249"/>
              <a:ext cx="351378" cy="388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EF3124"/>
                  </a:solidFill>
                  <a:effectLst/>
                  <a:uLnTx/>
                  <a:uFillTx/>
                  <a:latin typeface="Styrene A LC Regular" pitchFamily="50" charset="0"/>
                  <a:ea typeface="+mn-ea"/>
                  <a:cs typeface="+mn-cs"/>
                </a:rPr>
                <a:t>от</a:t>
              </a:r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31EAE82C-EF1E-4702-866C-B338D702550F}"/>
                </a:ext>
              </a:extLst>
            </p:cNvPr>
            <p:cNvSpPr txBox="1"/>
            <p:nvPr/>
          </p:nvSpPr>
          <p:spPr>
            <a:xfrm>
              <a:off x="2631712" y="1351850"/>
              <a:ext cx="327334" cy="388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EF3124"/>
                  </a:solidFill>
                  <a:effectLst/>
                  <a:uLnTx/>
                  <a:uFillTx/>
                  <a:latin typeface="Styrene A LC Regular" pitchFamily="50" charset="0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155" name="TextBox 154">
            <a:extLst>
              <a:ext uri="{FF2B5EF4-FFF2-40B4-BE49-F238E27FC236}">
                <a16:creationId xmlns:a16="http://schemas.microsoft.com/office/drawing/2014/main" id="{E848DBFC-F145-47FA-B180-F21842D9C2E8}"/>
              </a:ext>
            </a:extLst>
          </p:cNvPr>
          <p:cNvSpPr txBox="1"/>
          <p:nvPr/>
        </p:nvSpPr>
        <p:spPr>
          <a:xfrm>
            <a:off x="3122521" y="940349"/>
            <a:ext cx="463588" cy="2220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dirty="0">
                <a:solidFill>
                  <a:prstClr val="black"/>
                </a:solidFill>
                <a:latin typeface="Styrene A LC Regular" pitchFamily="50" charset="0"/>
              </a:rPr>
              <a:t>ПСК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yrene A LC Regular" pitchFamily="50" charset="0"/>
              <a:ea typeface="+mn-ea"/>
              <a:cs typeface="+mn-cs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ABCE3719-3813-4F54-BFA1-2DE09D044784}"/>
              </a:ext>
            </a:extLst>
          </p:cNvPr>
          <p:cNvSpPr/>
          <p:nvPr/>
        </p:nvSpPr>
        <p:spPr>
          <a:xfrm>
            <a:off x="5260075" y="2349513"/>
            <a:ext cx="1497543" cy="34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70497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26025" algn="l"/>
              </a:tabLst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Regular" pitchFamily="50" charset="0"/>
                <a:ea typeface="Verdana" panose="020B0604030504040204" pitchFamily="34" charset="0"/>
                <a:cs typeface="+mn-cs"/>
              </a:rPr>
              <a:t>Условие раскрытия 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Regular" pitchFamily="50" charset="0"/>
                <a:ea typeface="Verdana" panose="020B0604030504040204" pitchFamily="34" charset="0"/>
                <a:cs typeface="+mn-cs"/>
              </a:rPr>
              <a:t>эскроу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yrene B LC Bold" pitchFamily="50" charset="0"/>
              <a:ea typeface="Verdana" panose="020B0604030504040204" pitchFamily="34" charset="0"/>
              <a:cs typeface="+mn-cs"/>
            </a:endParaRPr>
          </a:p>
        </p:txBody>
      </p:sp>
      <p:cxnSp>
        <p:nvCxnSpPr>
          <p:cNvPr id="132" name="Прямая соединительная линия 131">
            <a:extLst>
              <a:ext uri="{FF2B5EF4-FFF2-40B4-BE49-F238E27FC236}">
                <a16:creationId xmlns:a16="http://schemas.microsoft.com/office/drawing/2014/main" id="{324ACAA9-95FF-4053-A92D-BE34694A33AF}"/>
              </a:ext>
            </a:extLst>
          </p:cNvPr>
          <p:cNvCxnSpPr>
            <a:cxnSpLocks/>
          </p:cNvCxnSpPr>
          <p:nvPr/>
        </p:nvCxnSpPr>
        <p:spPr>
          <a:xfrm>
            <a:off x="2138399" y="3055245"/>
            <a:ext cx="4717352" cy="1016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7A4E89C9-DB7E-4A92-96A5-F5A965ABD600}"/>
              </a:ext>
            </a:extLst>
          </p:cNvPr>
          <p:cNvSpPr/>
          <p:nvPr/>
        </p:nvSpPr>
        <p:spPr>
          <a:xfrm>
            <a:off x="240881" y="2366037"/>
            <a:ext cx="2141918" cy="34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70497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26025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Regular" pitchFamily="50" charset="0"/>
                <a:ea typeface="Verdana" panose="020B0604030504040204" pitchFamily="34" charset="0"/>
                <a:cs typeface="+mn-cs"/>
              </a:rPr>
              <a:t>Покупка Земельного </a:t>
            </a:r>
          </a:p>
          <a:p>
            <a:pPr marL="0" marR="0" lvl="0" indent="0" algn="l" defTabSz="170497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26025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Regular" pitchFamily="50" charset="0"/>
                <a:ea typeface="Verdana" panose="020B0604030504040204" pitchFamily="34" charset="0"/>
                <a:cs typeface="+mn-cs"/>
              </a:rPr>
              <a:t>Участка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yrene B LC Bold" pitchFamily="50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id="{56D94FEC-3A34-43B7-A2F7-54B0272344DF}"/>
              </a:ext>
            </a:extLst>
          </p:cNvPr>
          <p:cNvSpPr/>
          <p:nvPr/>
        </p:nvSpPr>
        <p:spPr>
          <a:xfrm>
            <a:off x="3633294" y="2363921"/>
            <a:ext cx="1360762" cy="34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70497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26025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Regular" pitchFamily="50" charset="0"/>
                <a:ea typeface="Verdana" panose="020B0604030504040204" pitchFamily="34" charset="0"/>
                <a:cs typeface="+mn-cs"/>
              </a:rPr>
              <a:t>На строительство дома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yrene B LC Bold" pitchFamily="50" charset="0"/>
              <a:ea typeface="Verdana" panose="020B0604030504040204" pitchFamily="34" charset="0"/>
              <a:cs typeface="+mn-cs"/>
            </a:endParaRPr>
          </a:p>
        </p:txBody>
      </p:sp>
      <p:cxnSp>
        <p:nvCxnSpPr>
          <p:cNvPr id="158" name="Прямая соединительная линия 157">
            <a:extLst>
              <a:ext uri="{FF2B5EF4-FFF2-40B4-BE49-F238E27FC236}">
                <a16:creationId xmlns:a16="http://schemas.microsoft.com/office/drawing/2014/main" id="{42342028-EDDE-45BB-BDB2-A9A7C35FCC3A}"/>
              </a:ext>
            </a:extLst>
          </p:cNvPr>
          <p:cNvCxnSpPr>
            <a:cxnSpLocks/>
          </p:cNvCxnSpPr>
          <p:nvPr/>
        </p:nvCxnSpPr>
        <p:spPr>
          <a:xfrm>
            <a:off x="2130779" y="2690886"/>
            <a:ext cx="4721846" cy="2012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Прямоугольник 158">
            <a:extLst>
              <a:ext uri="{FF2B5EF4-FFF2-40B4-BE49-F238E27FC236}">
                <a16:creationId xmlns:a16="http://schemas.microsoft.com/office/drawing/2014/main" id="{25C911B6-2A6D-46CB-B8DE-706F77B283CC}"/>
              </a:ext>
            </a:extLst>
          </p:cNvPr>
          <p:cNvSpPr/>
          <p:nvPr/>
        </p:nvSpPr>
        <p:spPr>
          <a:xfrm>
            <a:off x="232535" y="2057396"/>
            <a:ext cx="39106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>
              <a:defRPr/>
            </a:pPr>
            <a:r>
              <a:rPr lang="ru-RU" sz="1400" dirty="0">
                <a:solidFill>
                  <a:srgbClr val="000000"/>
                </a:solidFill>
                <a:latin typeface="Styrene B LC Medium" pitchFamily="50" charset="0"/>
                <a:sym typeface="Helvetica Neue Medium"/>
              </a:rPr>
              <a:t>Порядок</a:t>
            </a:r>
            <a:r>
              <a:rPr lang="ru-RU" sz="1400" dirty="0">
                <a:solidFill>
                  <a:srgbClr val="000000"/>
                </a:solidFill>
                <a:latin typeface="Styrene B LC Medium" pitchFamily="50" charset="0"/>
                <a:ea typeface="Helvetica Neue Medium"/>
                <a:cs typeface="Helvetica Neue Medium"/>
                <a:sym typeface="Helvetica Neue Medium"/>
              </a:rPr>
              <a:t> расчетов и раскрытия </a:t>
            </a:r>
            <a:r>
              <a:rPr lang="ru-RU" sz="1400" dirty="0" err="1">
                <a:solidFill>
                  <a:srgbClr val="000000"/>
                </a:solidFill>
                <a:latin typeface="Styrene B LC Medium" pitchFamily="50" charset="0"/>
                <a:ea typeface="Helvetica Neue Medium"/>
                <a:cs typeface="Helvetica Neue Medium"/>
                <a:sym typeface="Helvetica Neue Medium"/>
              </a:rPr>
              <a:t>эскроу</a:t>
            </a:r>
            <a:endParaRPr lang="ru-RU" sz="1400" dirty="0">
              <a:solidFill>
                <a:srgbClr val="000000"/>
              </a:solidFill>
              <a:latin typeface="Styrene B LC Medium" pitchFamily="50" charset="0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0" name="Прямоугольник 159">
            <a:extLst>
              <a:ext uri="{FF2B5EF4-FFF2-40B4-BE49-F238E27FC236}">
                <a16:creationId xmlns:a16="http://schemas.microsoft.com/office/drawing/2014/main" id="{197F1871-1193-4C41-BDDB-69B7EBAFBEC3}"/>
              </a:ext>
            </a:extLst>
          </p:cNvPr>
          <p:cNvSpPr/>
          <p:nvPr/>
        </p:nvSpPr>
        <p:spPr>
          <a:xfrm>
            <a:off x="2045696" y="2365922"/>
            <a:ext cx="1301041" cy="34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70497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26025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Regular" pitchFamily="50" charset="0"/>
                <a:ea typeface="Verdana" panose="020B0604030504040204" pitchFamily="34" charset="0"/>
                <a:cs typeface="+mn-cs"/>
              </a:rPr>
              <a:t>Категория партнёра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yrene B LC Bold" pitchFamily="50" charset="0"/>
              <a:ea typeface="Verdana" panose="020B0604030504040204" pitchFamily="34" charset="0"/>
              <a:cs typeface="+mn-cs"/>
            </a:endParaRPr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10573CF3-1955-4C49-8D34-E37A442270C7}"/>
              </a:ext>
            </a:extLst>
          </p:cNvPr>
          <p:cNvGrpSpPr/>
          <p:nvPr/>
        </p:nvGrpSpPr>
        <p:grpSpPr>
          <a:xfrm>
            <a:off x="2051082" y="2687750"/>
            <a:ext cx="7012445" cy="356760"/>
            <a:chOff x="2134902" y="2721091"/>
            <a:chExt cx="7012445" cy="356760"/>
          </a:xfrm>
        </p:grpSpPr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170F5860-88CB-4705-8602-83BEBDECA2DB}"/>
                </a:ext>
              </a:extLst>
            </p:cNvPr>
            <p:cNvSpPr txBox="1"/>
            <p:nvPr/>
          </p:nvSpPr>
          <p:spPr>
            <a:xfrm>
              <a:off x="3845102" y="2721091"/>
              <a:ext cx="5613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F3124"/>
                  </a:solidFill>
                  <a:effectLst/>
                  <a:uLnTx/>
                  <a:uFillTx/>
                  <a:latin typeface="Styrene A LC Regular" pitchFamily="50" charset="0"/>
                  <a:ea typeface="+mn-ea"/>
                  <a:cs typeface="+mn-cs"/>
                </a:rPr>
                <a:t>100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91206ADD-0F38-44A2-9947-B42DCAE4FB22}"/>
                </a:ext>
              </a:extLst>
            </p:cNvPr>
            <p:cNvSpPr txBox="1"/>
            <p:nvPr/>
          </p:nvSpPr>
          <p:spPr>
            <a:xfrm>
              <a:off x="4261283" y="2776944"/>
              <a:ext cx="32733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EF3124"/>
                  </a:solidFill>
                  <a:effectLst/>
                  <a:uLnTx/>
                  <a:uFillTx/>
                  <a:latin typeface="Styrene A LC Regular" pitchFamily="50" charset="0"/>
                  <a:ea typeface="+mn-ea"/>
                  <a:cs typeface="+mn-cs"/>
                </a:rPr>
                <a:t>%</a:t>
              </a: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19D4D64F-1E2E-454A-B244-63A84BDC9938}"/>
                </a:ext>
              </a:extLst>
            </p:cNvPr>
            <p:cNvSpPr/>
            <p:nvPr/>
          </p:nvSpPr>
          <p:spPr>
            <a:xfrm>
              <a:off x="4994057" y="2754517"/>
              <a:ext cx="4153290" cy="315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 defTabSz="1704975">
                <a:lnSpc>
                  <a:spcPct val="80000"/>
                </a:lnSpc>
                <a:buFont typeface="Arial" panose="020B0604020202020204" pitchFamily="34" charset="0"/>
                <a:buChar char="•"/>
                <a:tabLst>
                  <a:tab pos="5026025" algn="l"/>
                </a:tabLst>
                <a:defRPr/>
              </a:pPr>
              <a:r>
                <a:rPr lang="ru-RU" sz="900" dirty="0">
                  <a:solidFill>
                    <a:prstClr val="black"/>
                  </a:solidFill>
                  <a:latin typeface="Styrene B LC Regular" pitchFamily="50" charset="0"/>
                  <a:ea typeface="Verdana" panose="020B0604030504040204" pitchFamily="34" charset="0"/>
                </a:rPr>
                <a:t>Акт приема-передачи дома / Акт выполненных работ по договору</a:t>
              </a:r>
            </a:p>
            <a:p>
              <a:pPr marL="171450" lvl="0" indent="-171450" defTabSz="1704975">
                <a:lnSpc>
                  <a:spcPct val="80000"/>
                </a:lnSpc>
                <a:buFont typeface="Arial" panose="020B0604020202020204" pitchFamily="34" charset="0"/>
                <a:buChar char="•"/>
                <a:tabLst>
                  <a:tab pos="5026025" algn="l"/>
                </a:tabLst>
                <a:defRPr/>
              </a:pPr>
              <a:r>
                <a:rPr lang="ru-RU" sz="900" dirty="0">
                  <a:solidFill>
                    <a:prstClr val="black"/>
                  </a:solidFill>
                  <a:latin typeface="Styrene B LC Regular" pitchFamily="50" charset="0"/>
                  <a:ea typeface="Verdana" panose="020B0604030504040204" pitchFamily="34" charset="0"/>
                </a:rPr>
                <a:t>Акт осмотра недвижимости от Мобильного оценщика</a:t>
              </a:r>
            </a:p>
          </p:txBody>
        </p:sp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88601CE4-C163-4409-8142-8F1E0C5AA9CA}"/>
                </a:ext>
              </a:extLst>
            </p:cNvPr>
            <p:cNvSpPr/>
            <p:nvPr/>
          </p:nvSpPr>
          <p:spPr>
            <a:xfrm>
              <a:off x="2134902" y="2737245"/>
              <a:ext cx="1646464" cy="3406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704975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026025" algn="l"/>
                </a:tabLst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tyrene B LC Regular" pitchFamily="50" charset="0"/>
                  <a:ea typeface="Verdana" panose="020B0604030504040204" pitchFamily="34" charset="0"/>
                  <a:cs typeface="+mn-cs"/>
                </a:rPr>
                <a:t>Ключевой / Стандарт/Эксклюзив</a:t>
              </a:r>
            </a:p>
          </p:txBody>
        </p:sp>
      </p:grpSp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8191A1E3-ACBE-4928-82B2-75DE3F77B1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361" y="4852969"/>
            <a:ext cx="2568354" cy="2049218"/>
          </a:xfrm>
          <a:prstGeom prst="rect">
            <a:avLst/>
          </a:prstGeom>
        </p:spPr>
      </p:pic>
      <p:pic>
        <p:nvPicPr>
          <p:cNvPr id="215" name="Рисунок 214">
            <a:extLst>
              <a:ext uri="{FF2B5EF4-FFF2-40B4-BE49-F238E27FC236}">
                <a16:creationId xmlns:a16="http://schemas.microsoft.com/office/drawing/2014/main" id="{0A6B171F-C512-4B4F-A95F-61630279CA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66" y="5165154"/>
            <a:ext cx="1908000" cy="2016882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677A9E3-A412-4B1D-A6AC-B999070B042B}"/>
              </a:ext>
            </a:extLst>
          </p:cNvPr>
          <p:cNvGrpSpPr/>
          <p:nvPr/>
        </p:nvGrpSpPr>
        <p:grpSpPr>
          <a:xfrm>
            <a:off x="5631277" y="1798580"/>
            <a:ext cx="1174213" cy="451814"/>
            <a:chOff x="5640194" y="1871334"/>
            <a:chExt cx="1174213" cy="451814"/>
          </a:xfrm>
        </p:grpSpPr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749A4585-8437-4C43-A20C-57BEB3EB670F}"/>
                </a:ext>
              </a:extLst>
            </p:cNvPr>
            <p:cNvSpPr txBox="1"/>
            <p:nvPr/>
          </p:nvSpPr>
          <p:spPr>
            <a:xfrm>
              <a:off x="5890883" y="1871334"/>
              <a:ext cx="4138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F3124"/>
                  </a:solidFill>
                  <a:effectLst/>
                  <a:uLnTx/>
                  <a:uFillTx/>
                  <a:latin typeface="Styrene A LC Regular" pitchFamily="50" charset="0"/>
                  <a:ea typeface="+mn-ea"/>
                  <a:cs typeface="+mn-cs"/>
                </a:rPr>
                <a:t>18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Styrene A LC Regular" pitchFamily="50" charset="0"/>
                <a:ea typeface="+mn-ea"/>
                <a:cs typeface="+mn-cs"/>
              </a:endParaRP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77D1C116-E02E-4287-BA1A-F2D28F5C2167}"/>
                </a:ext>
              </a:extLst>
            </p:cNvPr>
            <p:cNvSpPr txBox="1"/>
            <p:nvPr/>
          </p:nvSpPr>
          <p:spPr>
            <a:xfrm>
              <a:off x="5640194" y="1924534"/>
              <a:ext cx="362600" cy="388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EF3124"/>
                  </a:solidFill>
                  <a:effectLst/>
                  <a:uLnTx/>
                  <a:uFillTx/>
                  <a:latin typeface="Styrene A LC Regular" pitchFamily="50" charset="0"/>
                  <a:ea typeface="+mn-ea"/>
                  <a:cs typeface="+mn-cs"/>
                </a:rPr>
                <a:t>до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B7D6C277-37CE-4F66-93CF-82ED01CFF701}"/>
                </a:ext>
              </a:extLst>
            </p:cNvPr>
            <p:cNvSpPr txBox="1"/>
            <p:nvPr/>
          </p:nvSpPr>
          <p:spPr>
            <a:xfrm>
              <a:off x="6179297" y="1934208"/>
              <a:ext cx="635110" cy="388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EF3124"/>
                  </a:solidFill>
                  <a:effectLst/>
                  <a:uLnTx/>
                  <a:uFillTx/>
                  <a:latin typeface="Styrene A LC Regular" pitchFamily="50" charset="0"/>
                  <a:ea typeface="+mn-ea"/>
                  <a:cs typeface="+mn-cs"/>
                </a:rPr>
                <a:t>млн ₽</a:t>
              </a: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A4494361-7A56-4BDC-B8CE-878AEC0FAE25}"/>
              </a:ext>
            </a:extLst>
          </p:cNvPr>
          <p:cNvGrpSpPr/>
          <p:nvPr/>
        </p:nvGrpSpPr>
        <p:grpSpPr>
          <a:xfrm>
            <a:off x="4530660" y="1290808"/>
            <a:ext cx="824769" cy="457890"/>
            <a:chOff x="4521932" y="1868267"/>
            <a:chExt cx="824769" cy="457890"/>
          </a:xfrm>
        </p:grpSpPr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5AFBD19E-38C7-4600-A455-A5020F7D87BE}"/>
                </a:ext>
              </a:extLst>
            </p:cNvPr>
            <p:cNvSpPr txBox="1"/>
            <p:nvPr/>
          </p:nvSpPr>
          <p:spPr>
            <a:xfrm>
              <a:off x="4773469" y="1868267"/>
              <a:ext cx="3193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F3124"/>
                  </a:solidFill>
                  <a:effectLst/>
                  <a:uLnTx/>
                  <a:uFillTx/>
                  <a:latin typeface="Styrene A LC Regular" pitchFamily="50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04EEB774-A4D3-42AA-8F39-B1E16A9948FF}"/>
                </a:ext>
              </a:extLst>
            </p:cNvPr>
            <p:cNvSpPr txBox="1"/>
            <p:nvPr/>
          </p:nvSpPr>
          <p:spPr>
            <a:xfrm>
              <a:off x="4521932" y="1926873"/>
              <a:ext cx="351378" cy="388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EF3124"/>
                  </a:solidFill>
                  <a:effectLst/>
                  <a:uLnTx/>
                  <a:uFillTx/>
                  <a:latin typeface="Styrene A LC Regular" pitchFamily="50" charset="0"/>
                  <a:ea typeface="+mn-ea"/>
                  <a:cs typeface="+mn-cs"/>
                </a:rPr>
                <a:t>от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B811F54B-34F0-4CF2-9653-B01F632CA4EC}"/>
                </a:ext>
              </a:extLst>
            </p:cNvPr>
            <p:cNvSpPr txBox="1"/>
            <p:nvPr/>
          </p:nvSpPr>
          <p:spPr>
            <a:xfrm>
              <a:off x="5019367" y="1937217"/>
              <a:ext cx="327334" cy="388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EF3124"/>
                  </a:solidFill>
                  <a:effectLst/>
                  <a:uLnTx/>
                  <a:uFillTx/>
                  <a:latin typeface="Styrene A LC Regular" pitchFamily="50" charset="0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180" name="Прямоугольник 179">
            <a:extLst>
              <a:ext uri="{FF2B5EF4-FFF2-40B4-BE49-F238E27FC236}">
                <a16:creationId xmlns:a16="http://schemas.microsoft.com/office/drawing/2014/main" id="{8AE9005F-9641-4FB5-8B94-B71F8B7D931E}"/>
              </a:ext>
            </a:extLst>
          </p:cNvPr>
          <p:cNvSpPr/>
          <p:nvPr/>
        </p:nvSpPr>
        <p:spPr>
          <a:xfrm>
            <a:off x="3097954" y="1232898"/>
            <a:ext cx="1014703" cy="377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Styrene A LC Regular" pitchFamily="50" charset="0"/>
                <a:ea typeface="+mn-ea"/>
                <a:cs typeface="+mn-cs"/>
              </a:rPr>
              <a:t>от 6,249% </a:t>
            </a:r>
          </a:p>
          <a:p>
            <a:pPr marL="0" marR="0" lvl="0" indent="0" algn="l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Styrene A LC Regular" pitchFamily="50" charset="0"/>
                <a:ea typeface="+mn-ea"/>
                <a:cs typeface="+mn-cs"/>
              </a:rPr>
              <a:t>до 21,239% </a:t>
            </a:r>
          </a:p>
        </p:txBody>
      </p:sp>
      <p:sp>
        <p:nvSpPr>
          <p:cNvPr id="181" name="Прямоугольник 180">
            <a:extLst>
              <a:ext uri="{FF2B5EF4-FFF2-40B4-BE49-F238E27FC236}">
                <a16:creationId xmlns:a16="http://schemas.microsoft.com/office/drawing/2014/main" id="{308701EB-56F0-4D6A-8767-75817FA68F31}"/>
              </a:ext>
            </a:extLst>
          </p:cNvPr>
          <p:cNvSpPr/>
          <p:nvPr/>
        </p:nvSpPr>
        <p:spPr>
          <a:xfrm>
            <a:off x="237402" y="1692846"/>
            <a:ext cx="1684200" cy="41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704975">
              <a:lnSpc>
                <a:spcPct val="80000"/>
              </a:lnSpc>
              <a:tabLst>
                <a:tab pos="5026025" algn="l"/>
              </a:tabLst>
              <a:defRPr/>
            </a:pPr>
            <a:r>
              <a:rPr lang="en-US" sz="1600" dirty="0">
                <a:solidFill>
                  <a:prstClr val="black"/>
                </a:solidFill>
                <a:latin typeface="Styrene B LC Bold" pitchFamily="50" charset="0"/>
                <a:ea typeface="Verdana" panose="020B0604030504040204" pitchFamily="34" charset="0"/>
              </a:rPr>
              <a:t>IT</a:t>
            </a:r>
            <a:r>
              <a:rPr lang="ru-RU" sz="1600" dirty="0">
                <a:solidFill>
                  <a:prstClr val="black"/>
                </a:solidFill>
                <a:latin typeface="Styrene B LC Bold" pitchFamily="50" charset="0"/>
                <a:ea typeface="Verdana" panose="020B0604030504040204" pitchFamily="34" charset="0"/>
              </a:rPr>
              <a:t> ИПОТЕКА</a:t>
            </a:r>
          </a:p>
          <a:p>
            <a:pPr defTabSz="1704975">
              <a:lnSpc>
                <a:spcPct val="80000"/>
              </a:lnSpc>
              <a:tabLst>
                <a:tab pos="5026025" algn="l"/>
              </a:tabLst>
              <a:defRPr/>
            </a:pPr>
            <a:r>
              <a:rPr lang="ru-RU" sz="1000" dirty="0">
                <a:solidFill>
                  <a:prstClr val="black"/>
                </a:solidFill>
                <a:latin typeface="Styrene B LC Bold" pitchFamily="50" charset="0"/>
                <a:ea typeface="Verdana" panose="020B0604030504040204" pitchFamily="34" charset="0"/>
              </a:rPr>
              <a:t>(кроме МСК и СПБ)</a:t>
            </a:r>
          </a:p>
        </p:txBody>
      </p:sp>
      <p:sp>
        <p:nvSpPr>
          <p:cNvPr id="205" name="Прямоугольник 204">
            <a:extLst>
              <a:ext uri="{FF2B5EF4-FFF2-40B4-BE49-F238E27FC236}">
                <a16:creationId xmlns:a16="http://schemas.microsoft.com/office/drawing/2014/main" id="{6415EDE1-629F-436A-B854-A4BF16A29FF1}"/>
              </a:ext>
            </a:extLst>
          </p:cNvPr>
          <p:cNvSpPr/>
          <p:nvPr/>
        </p:nvSpPr>
        <p:spPr>
          <a:xfrm>
            <a:off x="3109377" y="1721544"/>
            <a:ext cx="1096863" cy="377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Styrene A LC Regular" pitchFamily="50" charset="0"/>
                <a:ea typeface="+mn-ea"/>
                <a:cs typeface="+mn-cs"/>
              </a:rPr>
              <a:t>от 6,249% </a:t>
            </a:r>
          </a:p>
          <a:p>
            <a:pPr marL="0" marR="0" lvl="0" indent="0" algn="l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Styrene A LC Regular" pitchFamily="50" charset="0"/>
                <a:ea typeface="+mn-ea"/>
                <a:cs typeface="+mn-cs"/>
              </a:rPr>
              <a:t>до 18,872% </a:t>
            </a:r>
          </a:p>
        </p:txBody>
      </p:sp>
      <p:grpSp>
        <p:nvGrpSpPr>
          <p:cNvPr id="212" name="Группа 211">
            <a:extLst>
              <a:ext uri="{FF2B5EF4-FFF2-40B4-BE49-F238E27FC236}">
                <a16:creationId xmlns:a16="http://schemas.microsoft.com/office/drawing/2014/main" id="{5F62B0F8-D399-43EE-A4F1-7C4F241E60DA}"/>
              </a:ext>
            </a:extLst>
          </p:cNvPr>
          <p:cNvGrpSpPr/>
          <p:nvPr/>
        </p:nvGrpSpPr>
        <p:grpSpPr>
          <a:xfrm>
            <a:off x="4529993" y="1796449"/>
            <a:ext cx="837469" cy="446460"/>
            <a:chOff x="4521932" y="1860647"/>
            <a:chExt cx="837469" cy="446460"/>
          </a:xfrm>
        </p:grpSpPr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A8E60F97-2C80-49D5-A640-5C1620D0BDD8}"/>
                </a:ext>
              </a:extLst>
            </p:cNvPr>
            <p:cNvSpPr txBox="1"/>
            <p:nvPr/>
          </p:nvSpPr>
          <p:spPr>
            <a:xfrm>
              <a:off x="4773469" y="1860647"/>
              <a:ext cx="3193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F3124"/>
                  </a:solidFill>
                  <a:effectLst/>
                  <a:uLnTx/>
                  <a:uFillTx/>
                  <a:latin typeface="Styrene A LC Regular" pitchFamily="50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6FF4AC19-D605-4159-AA12-BC425CCC1C03}"/>
                </a:ext>
              </a:extLst>
            </p:cNvPr>
            <p:cNvSpPr txBox="1"/>
            <p:nvPr/>
          </p:nvSpPr>
          <p:spPr>
            <a:xfrm>
              <a:off x="4521932" y="1914681"/>
              <a:ext cx="351378" cy="388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EF3124"/>
                  </a:solidFill>
                  <a:effectLst/>
                  <a:uLnTx/>
                  <a:uFillTx/>
                  <a:latin typeface="Styrene A LC Regular" pitchFamily="50" charset="0"/>
                  <a:ea typeface="+mn-ea"/>
                  <a:cs typeface="+mn-cs"/>
                </a:rPr>
                <a:t>от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D86F48B0-8299-4C8F-A3B6-A56F4F4CDACE}"/>
                </a:ext>
              </a:extLst>
            </p:cNvPr>
            <p:cNvSpPr txBox="1"/>
            <p:nvPr/>
          </p:nvSpPr>
          <p:spPr>
            <a:xfrm>
              <a:off x="5032067" y="1918167"/>
              <a:ext cx="327334" cy="388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EF3124"/>
                  </a:solidFill>
                  <a:effectLst/>
                  <a:uLnTx/>
                  <a:uFillTx/>
                  <a:latin typeface="Styrene A LC Regular" pitchFamily="50" charset="0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174" name="Прямоугольник 173">
            <a:extLst>
              <a:ext uri="{FF2B5EF4-FFF2-40B4-BE49-F238E27FC236}">
                <a16:creationId xmlns:a16="http://schemas.microsoft.com/office/drawing/2014/main" id="{31AB0067-9F96-4193-98FC-FA8A4430D3A7}"/>
              </a:ext>
            </a:extLst>
          </p:cNvPr>
          <p:cNvSpPr/>
          <p:nvPr/>
        </p:nvSpPr>
        <p:spPr>
          <a:xfrm>
            <a:off x="9592442" y="3833660"/>
            <a:ext cx="2362383" cy="1571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1704975">
              <a:lnSpc>
                <a:spcPct val="80000"/>
              </a:lnSpc>
              <a:tabLst>
                <a:tab pos="5026025" algn="l"/>
              </a:tabLst>
              <a:defRPr/>
            </a:pPr>
            <a:r>
              <a:rPr lang="ru-RU" sz="1200" dirty="0">
                <a:solidFill>
                  <a:prstClr val="white"/>
                </a:solidFill>
                <a:latin typeface="Styrene B LC Regular" pitchFamily="50" charset="0"/>
                <a:ea typeface="Verdana" panose="020B0604030504040204" pitchFamily="34" charset="0"/>
              </a:rPr>
              <a:t>Реализована возможность работать в рамках ИЖС с </a:t>
            </a:r>
            <a:r>
              <a:rPr lang="ru-RU" sz="1200" dirty="0" err="1">
                <a:solidFill>
                  <a:prstClr val="white"/>
                </a:solidFill>
                <a:latin typeface="Styrene B LC Regular" pitchFamily="50" charset="0"/>
                <a:ea typeface="Verdana" panose="020B0604030504040204" pitchFamily="34" charset="0"/>
              </a:rPr>
              <a:t>эскроу</a:t>
            </a:r>
            <a:r>
              <a:rPr lang="ru-RU" sz="1200" dirty="0">
                <a:solidFill>
                  <a:prstClr val="white"/>
                </a:solidFill>
                <a:latin typeface="Styrene B LC Regular" pitchFamily="50" charset="0"/>
                <a:ea typeface="Verdana" panose="020B0604030504040204" pitchFamily="34" charset="0"/>
              </a:rPr>
              <a:t>- счетами:</a:t>
            </a:r>
          </a:p>
          <a:p>
            <a:pPr marL="171450" indent="-171450" defTabSz="1704975">
              <a:lnSpc>
                <a:spcPct val="80000"/>
              </a:lnSpc>
              <a:buFont typeface="Wingdings" panose="05000000000000000000" pitchFamily="2" charset="2"/>
              <a:buChar char="§"/>
              <a:tabLst>
                <a:tab pos="5026025" algn="l"/>
              </a:tabLst>
              <a:defRPr/>
            </a:pPr>
            <a:r>
              <a:rPr lang="ru-RU" sz="1200" dirty="0">
                <a:solidFill>
                  <a:prstClr val="white"/>
                </a:solidFill>
                <a:latin typeface="Styrene B LC Regular" pitchFamily="50" charset="0"/>
                <a:ea typeface="Verdana" panose="020B0604030504040204" pitchFamily="34" charset="0"/>
              </a:rPr>
              <a:t>удаленное открытие и исполнение </a:t>
            </a:r>
            <a:r>
              <a:rPr lang="ru-RU" sz="1200" dirty="0" err="1">
                <a:solidFill>
                  <a:prstClr val="white"/>
                </a:solidFill>
                <a:latin typeface="Styrene B LC Regular" pitchFamily="50" charset="0"/>
                <a:ea typeface="Verdana" panose="020B0604030504040204" pitchFamily="34" charset="0"/>
              </a:rPr>
              <a:t>эскроу</a:t>
            </a:r>
            <a:endParaRPr lang="ru-RU" sz="1200" dirty="0">
              <a:solidFill>
                <a:prstClr val="white"/>
              </a:solidFill>
              <a:latin typeface="Styrene B LC Regular" pitchFamily="50" charset="0"/>
              <a:ea typeface="Verdana" panose="020B0604030504040204" pitchFamily="34" charset="0"/>
            </a:endParaRPr>
          </a:p>
          <a:p>
            <a:pPr marL="171450" indent="-171450" defTabSz="1704975">
              <a:lnSpc>
                <a:spcPct val="80000"/>
              </a:lnSpc>
              <a:buFont typeface="Wingdings" panose="05000000000000000000" pitchFamily="2" charset="2"/>
              <a:buChar char="§"/>
              <a:tabLst>
                <a:tab pos="5026025" algn="l"/>
              </a:tabLst>
              <a:defRPr/>
            </a:pPr>
            <a:r>
              <a:rPr lang="ru-RU" sz="1200" dirty="0">
                <a:solidFill>
                  <a:prstClr val="white"/>
                </a:solidFill>
                <a:latin typeface="Styrene B LC Regular" pitchFamily="50" charset="0"/>
                <a:ea typeface="Verdana" panose="020B0604030504040204" pitchFamily="34" charset="0"/>
              </a:rPr>
              <a:t>проводим сделки с </a:t>
            </a:r>
            <a:r>
              <a:rPr lang="ru-RU" sz="1200" dirty="0" err="1">
                <a:solidFill>
                  <a:prstClr val="white"/>
                </a:solidFill>
                <a:latin typeface="Styrene B LC Regular" pitchFamily="50" charset="0"/>
                <a:ea typeface="Verdana" panose="020B0604030504040204" pitchFamily="34" charset="0"/>
              </a:rPr>
              <a:t>эскроу</a:t>
            </a:r>
            <a:r>
              <a:rPr lang="ru-RU" sz="1200" dirty="0">
                <a:solidFill>
                  <a:prstClr val="white"/>
                </a:solidFill>
                <a:latin typeface="Styrene B LC Regular" pitchFamily="50" charset="0"/>
                <a:ea typeface="Verdana" panose="020B0604030504040204" pitchFamily="34" charset="0"/>
              </a:rPr>
              <a:t> на проектном финансирование стороннего Банка </a:t>
            </a:r>
          </a:p>
          <a:p>
            <a:pPr lvl="0" defTabSz="1704975">
              <a:lnSpc>
                <a:spcPct val="80000"/>
              </a:lnSpc>
              <a:tabLst>
                <a:tab pos="5026025" algn="l"/>
              </a:tabLst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tyrene B LC Bold" pitchFamily="50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255" name="Рисунок 254">
            <a:extLst>
              <a:ext uri="{FF2B5EF4-FFF2-40B4-BE49-F238E27FC236}">
                <a16:creationId xmlns:a16="http://schemas.microsoft.com/office/drawing/2014/main" id="{CBC44D5E-FBA8-45AF-B6DA-121DF09774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860" y="3918097"/>
            <a:ext cx="195416" cy="195416"/>
          </a:xfrm>
          <a:prstGeom prst="rect">
            <a:avLst/>
          </a:prstGeom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AAF814EA-AC10-462B-AB06-D6D2AE0E76E2}"/>
              </a:ext>
            </a:extLst>
          </p:cNvPr>
          <p:cNvGrpSpPr/>
          <p:nvPr/>
        </p:nvGrpSpPr>
        <p:grpSpPr>
          <a:xfrm>
            <a:off x="4527879" y="4040399"/>
            <a:ext cx="1092321" cy="389151"/>
            <a:chOff x="4527879" y="4110429"/>
            <a:chExt cx="1092321" cy="389151"/>
          </a:xfrm>
        </p:grpSpPr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6FA2124E-78E4-45A2-BA4D-50847E5B8717}"/>
                </a:ext>
              </a:extLst>
            </p:cNvPr>
            <p:cNvSpPr txBox="1"/>
            <p:nvPr/>
          </p:nvSpPr>
          <p:spPr>
            <a:xfrm>
              <a:off x="4713699" y="4110429"/>
              <a:ext cx="6683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F3124"/>
                  </a:solidFill>
                  <a:effectLst/>
                  <a:uLnTx/>
                  <a:uFillTx/>
                  <a:latin typeface="Styrene A LC Regular" pitchFamily="50" charset="0"/>
                  <a:ea typeface="+mn-ea"/>
                  <a:cs typeface="+mn-cs"/>
                </a:rPr>
                <a:t> 27,5</a:t>
              </a:r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01A724A3-090B-4D85-BF2C-4B8447E8445D}"/>
                </a:ext>
              </a:extLst>
            </p:cNvPr>
            <p:cNvSpPr txBox="1"/>
            <p:nvPr/>
          </p:nvSpPr>
          <p:spPr>
            <a:xfrm>
              <a:off x="4527879" y="4170011"/>
              <a:ext cx="351378" cy="329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EF3124"/>
                  </a:solidFill>
                  <a:effectLst/>
                  <a:uLnTx/>
                  <a:uFillTx/>
                  <a:latin typeface="Styrene A LC Regular" pitchFamily="50" charset="0"/>
                  <a:ea typeface="+mn-ea"/>
                  <a:cs typeface="+mn-cs"/>
                </a:rPr>
                <a:t>от</a:t>
              </a:r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5FA4BE61-698A-4976-87F7-2B0508590974}"/>
                </a:ext>
              </a:extLst>
            </p:cNvPr>
            <p:cNvSpPr txBox="1"/>
            <p:nvPr/>
          </p:nvSpPr>
          <p:spPr>
            <a:xfrm>
              <a:off x="5292866" y="4168735"/>
              <a:ext cx="327334" cy="329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EF3124"/>
                  </a:solidFill>
                  <a:effectLst/>
                  <a:uLnTx/>
                  <a:uFillTx/>
                  <a:latin typeface="Styrene A LC Regular" pitchFamily="50" charset="0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276" name="Прямоугольник 275">
            <a:extLst>
              <a:ext uri="{FF2B5EF4-FFF2-40B4-BE49-F238E27FC236}">
                <a16:creationId xmlns:a16="http://schemas.microsoft.com/office/drawing/2014/main" id="{A5D94D00-06EB-4EE2-9F2C-ACBB824D95F7}"/>
              </a:ext>
            </a:extLst>
          </p:cNvPr>
          <p:cNvSpPr/>
          <p:nvPr/>
        </p:nvSpPr>
        <p:spPr>
          <a:xfrm>
            <a:off x="3116133" y="3970135"/>
            <a:ext cx="1198705" cy="377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Styrene A LC Regular" pitchFamily="50" charset="0"/>
                <a:ea typeface="+mn-ea"/>
                <a:cs typeface="+mn-cs"/>
              </a:rPr>
              <a:t>от 27,875% </a:t>
            </a:r>
          </a:p>
          <a:p>
            <a:pPr marL="0" marR="0" lvl="0" indent="0" algn="l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Styrene A LC Regular" pitchFamily="50" charset="0"/>
                <a:ea typeface="+mn-ea"/>
                <a:cs typeface="+mn-cs"/>
              </a:rPr>
              <a:t>до 30,211% </a:t>
            </a:r>
          </a:p>
        </p:txBody>
      </p:sp>
      <p:sp>
        <p:nvSpPr>
          <p:cNvPr id="277" name="Прямоугольник 276">
            <a:extLst>
              <a:ext uri="{FF2B5EF4-FFF2-40B4-BE49-F238E27FC236}">
                <a16:creationId xmlns:a16="http://schemas.microsoft.com/office/drawing/2014/main" id="{3881BF28-D6B9-4B31-B66B-669D93D0D993}"/>
              </a:ext>
            </a:extLst>
          </p:cNvPr>
          <p:cNvSpPr/>
          <p:nvPr/>
        </p:nvSpPr>
        <p:spPr>
          <a:xfrm>
            <a:off x="228287" y="3878725"/>
            <a:ext cx="1649237" cy="488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704975">
              <a:lnSpc>
                <a:spcPct val="80000"/>
              </a:lnSpc>
              <a:tabLst>
                <a:tab pos="5026025" algn="l"/>
              </a:tabLst>
              <a:defRPr/>
            </a:pPr>
            <a:r>
              <a:rPr lang="ru-RU" sz="1600" dirty="0">
                <a:solidFill>
                  <a:prstClr val="black"/>
                </a:solidFill>
                <a:latin typeface="Styrene B LC Bold" pitchFamily="50" charset="0"/>
                <a:ea typeface="Verdana" panose="020B0604030504040204" pitchFamily="34" charset="0"/>
              </a:rPr>
              <a:t>БАЗОВАЯ </a:t>
            </a:r>
          </a:p>
          <a:p>
            <a:pPr defTabSz="1704975">
              <a:lnSpc>
                <a:spcPct val="80000"/>
              </a:lnSpc>
              <a:tabLst>
                <a:tab pos="5026025" algn="l"/>
              </a:tabLst>
              <a:defRPr/>
            </a:pPr>
            <a:r>
              <a:rPr lang="ru-RU" sz="1600" dirty="0">
                <a:solidFill>
                  <a:prstClr val="black"/>
                </a:solidFill>
                <a:latin typeface="Styrene B LC Bold" pitchFamily="50" charset="0"/>
                <a:ea typeface="Verdana" panose="020B0604030504040204" pitchFamily="34" charset="0"/>
              </a:rPr>
              <a:t>ПРОГРАММА</a:t>
            </a:r>
            <a:endParaRPr lang="ru-RU" sz="1000" dirty="0">
              <a:solidFill>
                <a:prstClr val="black"/>
              </a:solidFill>
              <a:latin typeface="Styrene B LC Bold" pitchFamily="50" charset="0"/>
              <a:ea typeface="Verdana" panose="020B0604030504040204" pitchFamily="34" charset="0"/>
            </a:endParaRPr>
          </a:p>
        </p:txBody>
      </p: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2042FD22-C743-49F1-A140-1C40F5A01DC6}"/>
              </a:ext>
            </a:extLst>
          </p:cNvPr>
          <p:cNvGrpSpPr/>
          <p:nvPr/>
        </p:nvGrpSpPr>
        <p:grpSpPr>
          <a:xfrm>
            <a:off x="4364262" y="5136005"/>
            <a:ext cx="3952251" cy="347490"/>
            <a:chOff x="4364262" y="5077608"/>
            <a:chExt cx="3952251" cy="347490"/>
          </a:xfrm>
        </p:grpSpPr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F5DC6687-D26B-4107-B34E-25C32718E3C8}"/>
                </a:ext>
              </a:extLst>
            </p:cNvPr>
            <p:cNvGrpSpPr/>
            <p:nvPr/>
          </p:nvGrpSpPr>
          <p:grpSpPr>
            <a:xfrm>
              <a:off x="4364262" y="5083771"/>
              <a:ext cx="634351" cy="338554"/>
              <a:chOff x="4364262" y="5017092"/>
              <a:chExt cx="634351" cy="338554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65E1C31-1457-43D3-94E8-47A151079282}"/>
                  </a:ext>
                </a:extLst>
              </p:cNvPr>
              <p:cNvSpPr txBox="1"/>
              <p:nvPr/>
            </p:nvSpPr>
            <p:spPr>
              <a:xfrm>
                <a:off x="4364262" y="5017092"/>
                <a:ext cx="4587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F3124"/>
                    </a:solidFill>
                    <a:effectLst/>
                    <a:uLnTx/>
                    <a:uFillTx/>
                    <a:latin typeface="Styrene A LC Regular" pitchFamily="50" charset="0"/>
                    <a:ea typeface="+mn-ea"/>
                    <a:cs typeface="+mn-cs"/>
                  </a:rPr>
                  <a:t>30</a:t>
                </a:r>
              </a:p>
            </p:txBody>
          </p:sp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4046BBEC-3B9B-41DC-ABE7-4A8EC9FC527A}"/>
                  </a:ext>
                </a:extLst>
              </p:cNvPr>
              <p:cNvSpPr txBox="1"/>
              <p:nvPr/>
            </p:nvSpPr>
            <p:spPr>
              <a:xfrm>
                <a:off x="4671279" y="5073369"/>
                <a:ext cx="32733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F3124"/>
                    </a:solidFill>
                    <a:effectLst/>
                    <a:uLnTx/>
                    <a:uFillTx/>
                    <a:latin typeface="Styrene A LC Regular" pitchFamily="50" charset="0"/>
                    <a:ea typeface="+mn-ea"/>
                    <a:cs typeface="+mn-cs"/>
                  </a:rPr>
                  <a:t>%</a:t>
                </a:r>
              </a:p>
            </p:txBody>
          </p:sp>
        </p:grpSp>
        <p:grpSp>
          <p:nvGrpSpPr>
            <p:cNvPr id="283" name="Группа 282">
              <a:extLst>
                <a:ext uri="{FF2B5EF4-FFF2-40B4-BE49-F238E27FC236}">
                  <a16:creationId xmlns:a16="http://schemas.microsoft.com/office/drawing/2014/main" id="{6733508A-5A95-477E-819D-553EC807E64B}"/>
                </a:ext>
              </a:extLst>
            </p:cNvPr>
            <p:cNvGrpSpPr/>
            <p:nvPr/>
          </p:nvGrpSpPr>
          <p:grpSpPr>
            <a:xfrm>
              <a:off x="5359564" y="5078909"/>
              <a:ext cx="653171" cy="338554"/>
              <a:chOff x="3968532" y="5014058"/>
              <a:chExt cx="653171" cy="338554"/>
            </a:xfrm>
          </p:grpSpPr>
          <p:sp>
            <p:nvSpPr>
              <p:cNvPr id="284" name="TextBox 283">
                <a:extLst>
                  <a:ext uri="{FF2B5EF4-FFF2-40B4-BE49-F238E27FC236}">
                    <a16:creationId xmlns:a16="http://schemas.microsoft.com/office/drawing/2014/main" id="{F6EF387C-7FAB-41D4-B377-F9D2C2D54C3F}"/>
                  </a:ext>
                </a:extLst>
              </p:cNvPr>
              <p:cNvSpPr txBox="1"/>
              <p:nvPr/>
            </p:nvSpPr>
            <p:spPr>
              <a:xfrm>
                <a:off x="3968532" y="5014058"/>
                <a:ext cx="4090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F3124"/>
                    </a:solidFill>
                    <a:effectLst/>
                    <a:uLnTx/>
                    <a:uFillTx/>
                    <a:latin typeface="Styrene A LC Regular" pitchFamily="50" charset="0"/>
                    <a:ea typeface="+mn-ea"/>
                    <a:cs typeface="+mn-cs"/>
                  </a:rPr>
                  <a:t>15</a:t>
                </a:r>
              </a:p>
            </p:txBody>
          </p:sp>
          <p:sp>
            <p:nvSpPr>
              <p:cNvPr id="285" name="TextBox 284">
                <a:extLst>
                  <a:ext uri="{FF2B5EF4-FFF2-40B4-BE49-F238E27FC236}">
                    <a16:creationId xmlns:a16="http://schemas.microsoft.com/office/drawing/2014/main" id="{3F1F21BE-4DA3-4A3B-94A8-B848AA5FD6A0}"/>
                  </a:ext>
                </a:extLst>
              </p:cNvPr>
              <p:cNvSpPr txBox="1"/>
              <p:nvPr/>
            </p:nvSpPr>
            <p:spPr>
              <a:xfrm>
                <a:off x="4294369" y="5067535"/>
                <a:ext cx="32733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F3124"/>
                    </a:solidFill>
                    <a:effectLst/>
                    <a:uLnTx/>
                    <a:uFillTx/>
                    <a:latin typeface="Styrene A LC Regular" pitchFamily="50" charset="0"/>
                    <a:ea typeface="+mn-ea"/>
                    <a:cs typeface="+mn-cs"/>
                  </a:rPr>
                  <a:t>%</a:t>
                </a:r>
              </a:p>
            </p:txBody>
          </p:sp>
        </p:grpSp>
        <p:grpSp>
          <p:nvGrpSpPr>
            <p:cNvPr id="286" name="Группа 285">
              <a:extLst>
                <a:ext uri="{FF2B5EF4-FFF2-40B4-BE49-F238E27FC236}">
                  <a16:creationId xmlns:a16="http://schemas.microsoft.com/office/drawing/2014/main" id="{3E13C735-1261-479E-AD4A-228AD62980D7}"/>
                </a:ext>
              </a:extLst>
            </p:cNvPr>
            <p:cNvGrpSpPr/>
            <p:nvPr/>
          </p:nvGrpSpPr>
          <p:grpSpPr>
            <a:xfrm>
              <a:off x="6487778" y="5077608"/>
              <a:ext cx="653171" cy="338554"/>
              <a:chOff x="3719836" y="5010742"/>
              <a:chExt cx="653171" cy="338554"/>
            </a:xfrm>
          </p:grpSpPr>
          <p:sp>
            <p:nvSpPr>
              <p:cNvPr id="287" name="TextBox 286">
                <a:extLst>
                  <a:ext uri="{FF2B5EF4-FFF2-40B4-BE49-F238E27FC236}">
                    <a16:creationId xmlns:a16="http://schemas.microsoft.com/office/drawing/2014/main" id="{6DD232EE-9D66-4843-A3B4-AF1F286FB878}"/>
                  </a:ext>
                </a:extLst>
              </p:cNvPr>
              <p:cNvSpPr txBox="1"/>
              <p:nvPr/>
            </p:nvSpPr>
            <p:spPr>
              <a:xfrm>
                <a:off x="3719836" y="5010742"/>
                <a:ext cx="4491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F3124"/>
                    </a:solidFill>
                    <a:effectLst/>
                    <a:uLnTx/>
                    <a:uFillTx/>
                    <a:latin typeface="Styrene A LC Regular" pitchFamily="50" charset="0"/>
                    <a:ea typeface="+mn-ea"/>
                    <a:cs typeface="+mn-cs"/>
                  </a:rPr>
                  <a:t>35</a:t>
                </a:r>
              </a:p>
            </p:txBody>
          </p:sp>
          <p:sp>
            <p:nvSpPr>
              <p:cNvPr id="288" name="TextBox 287">
                <a:extLst>
                  <a:ext uri="{FF2B5EF4-FFF2-40B4-BE49-F238E27FC236}">
                    <a16:creationId xmlns:a16="http://schemas.microsoft.com/office/drawing/2014/main" id="{0BB95F9A-69A1-4896-8292-75BB1703914C}"/>
                  </a:ext>
                </a:extLst>
              </p:cNvPr>
              <p:cNvSpPr txBox="1"/>
              <p:nvPr/>
            </p:nvSpPr>
            <p:spPr>
              <a:xfrm>
                <a:off x="4045673" y="5066600"/>
                <a:ext cx="32733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F3124"/>
                    </a:solidFill>
                    <a:effectLst/>
                    <a:uLnTx/>
                    <a:uFillTx/>
                    <a:latin typeface="Styrene A LC Regular" pitchFamily="50" charset="0"/>
                    <a:ea typeface="+mn-ea"/>
                    <a:cs typeface="+mn-cs"/>
                  </a:rPr>
                  <a:t>%</a:t>
                </a:r>
              </a:p>
            </p:txBody>
          </p:sp>
        </p:grpSp>
        <p:grpSp>
          <p:nvGrpSpPr>
            <p:cNvPr id="289" name="Группа 288">
              <a:extLst>
                <a:ext uri="{FF2B5EF4-FFF2-40B4-BE49-F238E27FC236}">
                  <a16:creationId xmlns:a16="http://schemas.microsoft.com/office/drawing/2014/main" id="{FA314214-D696-472B-9A82-F7D5905F1A56}"/>
                </a:ext>
              </a:extLst>
            </p:cNvPr>
            <p:cNvGrpSpPr/>
            <p:nvPr/>
          </p:nvGrpSpPr>
          <p:grpSpPr>
            <a:xfrm>
              <a:off x="7663342" y="5086544"/>
              <a:ext cx="653171" cy="338554"/>
              <a:chOff x="3510286" y="5023442"/>
              <a:chExt cx="653171" cy="338554"/>
            </a:xfrm>
          </p:grpSpPr>
          <p:sp>
            <p:nvSpPr>
              <p:cNvPr id="290" name="TextBox 289">
                <a:extLst>
                  <a:ext uri="{FF2B5EF4-FFF2-40B4-BE49-F238E27FC236}">
                    <a16:creationId xmlns:a16="http://schemas.microsoft.com/office/drawing/2014/main" id="{328596A6-7668-4488-9B5A-91EE7E61E806}"/>
                  </a:ext>
                </a:extLst>
              </p:cNvPr>
              <p:cNvSpPr txBox="1"/>
              <p:nvPr/>
            </p:nvSpPr>
            <p:spPr>
              <a:xfrm>
                <a:off x="3510286" y="5023442"/>
                <a:ext cx="4539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F3124"/>
                    </a:solidFill>
                    <a:effectLst/>
                    <a:uLnTx/>
                    <a:uFillTx/>
                    <a:latin typeface="Styrene A LC Regular" pitchFamily="50" charset="0"/>
                    <a:ea typeface="+mn-ea"/>
                    <a:cs typeface="+mn-cs"/>
                  </a:rPr>
                  <a:t>20</a:t>
                </a:r>
              </a:p>
            </p:txBody>
          </p:sp>
          <p:sp>
            <p:nvSpPr>
              <p:cNvPr id="291" name="TextBox 290">
                <a:extLst>
                  <a:ext uri="{FF2B5EF4-FFF2-40B4-BE49-F238E27FC236}">
                    <a16:creationId xmlns:a16="http://schemas.microsoft.com/office/drawing/2014/main" id="{071C0B24-62F0-48D0-BB64-2FF8C7277241}"/>
                  </a:ext>
                </a:extLst>
              </p:cNvPr>
              <p:cNvSpPr txBox="1"/>
              <p:nvPr/>
            </p:nvSpPr>
            <p:spPr>
              <a:xfrm>
                <a:off x="3836123" y="5079300"/>
                <a:ext cx="32733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F3124"/>
                    </a:solidFill>
                    <a:effectLst/>
                    <a:uLnTx/>
                    <a:uFillTx/>
                    <a:latin typeface="Styrene A LC Regular" pitchFamily="50" charset="0"/>
                    <a:ea typeface="+mn-ea"/>
                    <a:cs typeface="+mn-cs"/>
                  </a:rPr>
                  <a:t>%</a:t>
                </a:r>
              </a:p>
            </p:txBody>
          </p:sp>
        </p:grpSp>
      </p:grpSp>
      <p:sp>
        <p:nvSpPr>
          <p:cNvPr id="293" name="Прямоугольник 292">
            <a:extLst>
              <a:ext uri="{FF2B5EF4-FFF2-40B4-BE49-F238E27FC236}">
                <a16:creationId xmlns:a16="http://schemas.microsoft.com/office/drawing/2014/main" id="{9208FB74-B3A0-4654-88B5-F7F5B97B1404}"/>
              </a:ext>
            </a:extLst>
          </p:cNvPr>
          <p:cNvSpPr/>
          <p:nvPr/>
        </p:nvSpPr>
        <p:spPr>
          <a:xfrm>
            <a:off x="2051082" y="5632989"/>
            <a:ext cx="1168367" cy="364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70497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26025" algn="l"/>
              </a:tabLst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Regular" pitchFamily="50" charset="0"/>
                <a:ea typeface="Verdana" panose="020B0604030504040204" pitchFamily="34" charset="0"/>
                <a:cs typeface="+mn-cs"/>
              </a:rPr>
              <a:t>Эксклюзив</a:t>
            </a:r>
          </a:p>
          <a:p>
            <a:pPr marL="0" marR="0" lvl="0" indent="0" algn="l" defTabSz="170497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26025" algn="l"/>
              </a:tabLst>
              <a:defRPr/>
            </a:pP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Regular" pitchFamily="50" charset="0"/>
                <a:ea typeface="Verdana" panose="020B0604030504040204" pitchFamily="34" charset="0"/>
                <a:cs typeface="+mn-cs"/>
              </a:rPr>
              <a:t>от 30 сделок с АБ и от 500 млн выручка в год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yrene B LC Bold" pitchFamily="50" charset="0"/>
              <a:ea typeface="Verdana" panose="020B0604030504040204" pitchFamily="34" charset="0"/>
              <a:cs typeface="+mn-cs"/>
            </a:endParaRPr>
          </a:p>
        </p:txBody>
      </p: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25620BD8-1C7E-4BF3-9B04-B7C323B75B29}"/>
              </a:ext>
            </a:extLst>
          </p:cNvPr>
          <p:cNvGrpSpPr/>
          <p:nvPr/>
        </p:nvGrpSpPr>
        <p:grpSpPr>
          <a:xfrm>
            <a:off x="3453080" y="5634395"/>
            <a:ext cx="1587764" cy="342870"/>
            <a:chOff x="3453080" y="5749147"/>
            <a:chExt cx="1587764" cy="342870"/>
          </a:xfrm>
        </p:grpSpPr>
        <p:grpSp>
          <p:nvGrpSpPr>
            <p:cNvPr id="334" name="Группа 333">
              <a:extLst>
                <a:ext uri="{FF2B5EF4-FFF2-40B4-BE49-F238E27FC236}">
                  <a16:creationId xmlns:a16="http://schemas.microsoft.com/office/drawing/2014/main" id="{1AED0E55-2C5F-40FB-B653-73AA148029D0}"/>
                </a:ext>
              </a:extLst>
            </p:cNvPr>
            <p:cNvGrpSpPr/>
            <p:nvPr/>
          </p:nvGrpSpPr>
          <p:grpSpPr>
            <a:xfrm>
              <a:off x="3453080" y="5749147"/>
              <a:ext cx="653171" cy="338554"/>
              <a:chOff x="3459486" y="5023442"/>
              <a:chExt cx="653171" cy="338554"/>
            </a:xfrm>
          </p:grpSpPr>
          <p:sp>
            <p:nvSpPr>
              <p:cNvPr id="335" name="TextBox 334">
                <a:extLst>
                  <a:ext uri="{FF2B5EF4-FFF2-40B4-BE49-F238E27FC236}">
                    <a16:creationId xmlns:a16="http://schemas.microsoft.com/office/drawing/2014/main" id="{AAA994E9-98D3-4A0A-A1FC-BC2C2B8D18F0}"/>
                  </a:ext>
                </a:extLst>
              </p:cNvPr>
              <p:cNvSpPr txBox="1"/>
              <p:nvPr/>
            </p:nvSpPr>
            <p:spPr>
              <a:xfrm>
                <a:off x="3459486" y="5023442"/>
                <a:ext cx="4619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600" dirty="0">
                    <a:solidFill>
                      <a:srgbClr val="EF3124"/>
                    </a:solidFill>
                    <a:latin typeface="Styrene A LC Regular" pitchFamily="50" charset="0"/>
                  </a:rPr>
                  <a:t>60</a:t>
                </a: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F3124"/>
                  </a:solidFill>
                  <a:effectLst/>
                  <a:uLnTx/>
                  <a:uFillTx/>
                  <a:latin typeface="Styrene A LC Regular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336" name="TextBox 335">
                <a:extLst>
                  <a:ext uri="{FF2B5EF4-FFF2-40B4-BE49-F238E27FC236}">
                    <a16:creationId xmlns:a16="http://schemas.microsoft.com/office/drawing/2014/main" id="{EE2AE85B-55AC-4014-9A85-B53298B3D23C}"/>
                  </a:ext>
                </a:extLst>
              </p:cNvPr>
              <p:cNvSpPr txBox="1"/>
              <p:nvPr/>
            </p:nvSpPr>
            <p:spPr>
              <a:xfrm>
                <a:off x="3785323" y="5079300"/>
                <a:ext cx="32733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F3124"/>
                    </a:solidFill>
                    <a:effectLst/>
                    <a:uLnTx/>
                    <a:uFillTx/>
                    <a:latin typeface="Styrene A LC Regular" pitchFamily="50" charset="0"/>
                    <a:ea typeface="+mn-ea"/>
                    <a:cs typeface="+mn-cs"/>
                  </a:rPr>
                  <a:t>%</a:t>
                </a:r>
              </a:p>
            </p:txBody>
          </p:sp>
        </p:grpSp>
        <p:grpSp>
          <p:nvGrpSpPr>
            <p:cNvPr id="337" name="Группа 336">
              <a:extLst>
                <a:ext uri="{FF2B5EF4-FFF2-40B4-BE49-F238E27FC236}">
                  <a16:creationId xmlns:a16="http://schemas.microsoft.com/office/drawing/2014/main" id="{16824072-F36E-4A64-8149-6BCACCCE7C46}"/>
                </a:ext>
              </a:extLst>
            </p:cNvPr>
            <p:cNvGrpSpPr/>
            <p:nvPr/>
          </p:nvGrpSpPr>
          <p:grpSpPr>
            <a:xfrm>
              <a:off x="4387673" y="5753463"/>
              <a:ext cx="653171" cy="338554"/>
              <a:chOff x="3003047" y="5029586"/>
              <a:chExt cx="653171" cy="338554"/>
            </a:xfrm>
          </p:grpSpPr>
          <p:sp>
            <p:nvSpPr>
              <p:cNvPr id="338" name="TextBox 337">
                <a:extLst>
                  <a:ext uri="{FF2B5EF4-FFF2-40B4-BE49-F238E27FC236}">
                    <a16:creationId xmlns:a16="http://schemas.microsoft.com/office/drawing/2014/main" id="{150A7B03-4779-4734-821B-CFE2AF104B21}"/>
                  </a:ext>
                </a:extLst>
              </p:cNvPr>
              <p:cNvSpPr txBox="1"/>
              <p:nvPr/>
            </p:nvSpPr>
            <p:spPr>
              <a:xfrm>
                <a:off x="3003047" y="5029586"/>
                <a:ext cx="4683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F3124"/>
                    </a:solidFill>
                    <a:effectLst/>
                    <a:uLnTx/>
                    <a:uFillTx/>
                    <a:latin typeface="Styrene A LC Regular" pitchFamily="50" charset="0"/>
                    <a:ea typeface="+mn-ea"/>
                    <a:cs typeface="+mn-cs"/>
                  </a:rPr>
                  <a:t>40</a:t>
                </a:r>
              </a:p>
            </p:txBody>
          </p:sp>
          <p:sp>
            <p:nvSpPr>
              <p:cNvPr id="339" name="TextBox 338">
                <a:extLst>
                  <a:ext uri="{FF2B5EF4-FFF2-40B4-BE49-F238E27FC236}">
                    <a16:creationId xmlns:a16="http://schemas.microsoft.com/office/drawing/2014/main" id="{1112095F-645F-4829-88E6-043BDBCBBEF4}"/>
                  </a:ext>
                </a:extLst>
              </p:cNvPr>
              <p:cNvSpPr txBox="1"/>
              <p:nvPr/>
            </p:nvSpPr>
            <p:spPr>
              <a:xfrm>
                <a:off x="3328884" y="5085444"/>
                <a:ext cx="32733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F3124"/>
                    </a:solidFill>
                    <a:effectLst/>
                    <a:uLnTx/>
                    <a:uFillTx/>
                    <a:latin typeface="Styrene A LC Regular" pitchFamily="50" charset="0"/>
                    <a:ea typeface="+mn-ea"/>
                    <a:cs typeface="+mn-cs"/>
                  </a:rPr>
                  <a:t>%</a:t>
                </a:r>
              </a:p>
            </p:txBody>
          </p:sp>
        </p:grpSp>
      </p:grpSp>
      <p:cxnSp>
        <p:nvCxnSpPr>
          <p:cNvPr id="353" name="Прямая соединительная линия 352">
            <a:extLst>
              <a:ext uri="{FF2B5EF4-FFF2-40B4-BE49-F238E27FC236}">
                <a16:creationId xmlns:a16="http://schemas.microsoft.com/office/drawing/2014/main" id="{F457DC12-5F22-416A-9523-731ED2863A66}"/>
              </a:ext>
            </a:extLst>
          </p:cNvPr>
          <p:cNvCxnSpPr>
            <a:cxnSpLocks/>
          </p:cNvCxnSpPr>
          <p:nvPr/>
        </p:nvCxnSpPr>
        <p:spPr>
          <a:xfrm>
            <a:off x="2137805" y="5646699"/>
            <a:ext cx="6127908" cy="1350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4" name="Прямоугольник 353">
            <a:extLst>
              <a:ext uri="{FF2B5EF4-FFF2-40B4-BE49-F238E27FC236}">
                <a16:creationId xmlns:a16="http://schemas.microsoft.com/office/drawing/2014/main" id="{6CC997B2-3E54-4DFA-A940-7D5EB656AA2F}"/>
              </a:ext>
            </a:extLst>
          </p:cNvPr>
          <p:cNvSpPr/>
          <p:nvPr/>
        </p:nvSpPr>
        <p:spPr>
          <a:xfrm>
            <a:off x="5232465" y="5919443"/>
            <a:ext cx="1302041" cy="426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70497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26025" algn="l"/>
              </a:tabLst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Regular" pitchFamily="50" charset="0"/>
                <a:ea typeface="Verdana" panose="020B0604030504040204" pitchFamily="34" charset="0"/>
                <a:cs typeface="+mn-cs"/>
              </a:rPr>
              <a:t>Акт выполненных работ </a:t>
            </a:r>
          </a:p>
          <a:p>
            <a:pPr marL="0" marR="0" lvl="0" indent="0" algn="l" defTabSz="170497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26025" algn="l"/>
              </a:tabLst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Regular" pitchFamily="50" charset="0"/>
                <a:ea typeface="Verdana" panose="020B0604030504040204" pitchFamily="34" charset="0"/>
                <a:cs typeface="+mn-cs"/>
              </a:rPr>
              <a:t>по стенам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yrene B LC Bold" pitchFamily="50" charset="0"/>
              <a:ea typeface="Verdana" panose="020B0604030504040204" pitchFamily="34" charset="0"/>
              <a:cs typeface="+mn-cs"/>
            </a:endParaRPr>
          </a:p>
        </p:txBody>
      </p:sp>
      <p:grpSp>
        <p:nvGrpSpPr>
          <p:cNvPr id="355" name="Группа 354">
            <a:extLst>
              <a:ext uri="{FF2B5EF4-FFF2-40B4-BE49-F238E27FC236}">
                <a16:creationId xmlns:a16="http://schemas.microsoft.com/office/drawing/2014/main" id="{57A5B563-CC17-460F-BD71-CEB7B5C1D7A6}"/>
              </a:ext>
            </a:extLst>
          </p:cNvPr>
          <p:cNvGrpSpPr/>
          <p:nvPr/>
        </p:nvGrpSpPr>
        <p:grpSpPr>
          <a:xfrm>
            <a:off x="240914" y="2644291"/>
            <a:ext cx="1518225" cy="500330"/>
            <a:chOff x="328562" y="4826084"/>
            <a:chExt cx="1518225" cy="500330"/>
          </a:xfrm>
        </p:grpSpPr>
        <p:sp>
          <p:nvSpPr>
            <p:cNvPr id="356" name="Прямоугольник 355">
              <a:extLst>
                <a:ext uri="{FF2B5EF4-FFF2-40B4-BE49-F238E27FC236}">
                  <a16:creationId xmlns:a16="http://schemas.microsoft.com/office/drawing/2014/main" id="{CACB0BB6-B6EC-443C-A3BF-EDB19861FA75}"/>
                </a:ext>
              </a:extLst>
            </p:cNvPr>
            <p:cNvSpPr/>
            <p:nvPr/>
          </p:nvSpPr>
          <p:spPr>
            <a:xfrm>
              <a:off x="328562" y="4826084"/>
              <a:ext cx="1518225" cy="500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704975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026025" algn="l"/>
                </a:tabLst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EF3124"/>
                  </a:solidFill>
                  <a:effectLst/>
                  <a:uLnTx/>
                  <a:uFillTx/>
                  <a:latin typeface="Styrene A LC Regular" pitchFamily="50" charset="0"/>
                  <a:ea typeface="+mn-ea"/>
                  <a:cs typeface="+mn-cs"/>
                </a:rPr>
                <a:t>до 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EF3124"/>
                  </a:solidFill>
                  <a:effectLst/>
                  <a:uLnTx/>
                  <a:uFillTx/>
                  <a:latin typeface="Styrene A LC Regular" pitchFamily="50" charset="0"/>
                  <a:ea typeface="+mn-ea"/>
                  <a:cs typeface="+mn-cs"/>
                </a:rPr>
                <a:t>100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EF3124"/>
                  </a:solidFill>
                  <a:effectLst/>
                  <a:uLnTx/>
                  <a:uFillTx/>
                  <a:latin typeface="Styrene A LC Regular" pitchFamily="50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1704975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026025" algn="l"/>
                </a:tabLst>
                <a:defRPr/>
              </a:pP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tyrene B LC Regular" pitchFamily="50" charset="0"/>
                  <a:ea typeface="Verdana" panose="020B0604030504040204" pitchFamily="34" charset="0"/>
                  <a:cs typeface="+mn-cs"/>
                </a:rPr>
                <a:t>согласно отчёту оценки</a:t>
              </a:r>
              <a:endPara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Bold" pitchFamily="50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357" name="TextBox 356">
              <a:extLst>
                <a:ext uri="{FF2B5EF4-FFF2-40B4-BE49-F238E27FC236}">
                  <a16:creationId xmlns:a16="http://schemas.microsoft.com/office/drawing/2014/main" id="{EDB0C478-38C0-46B9-8765-68ED2314ED86}"/>
                </a:ext>
              </a:extLst>
            </p:cNvPr>
            <p:cNvSpPr txBox="1"/>
            <p:nvPr/>
          </p:nvSpPr>
          <p:spPr>
            <a:xfrm>
              <a:off x="1108914" y="486669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EF3124"/>
                  </a:solidFill>
                  <a:effectLst/>
                  <a:uLnTx/>
                  <a:uFillTx/>
                  <a:latin typeface="Styrene A LC Regular" pitchFamily="50" charset="0"/>
                  <a:ea typeface="+mn-ea"/>
                  <a:cs typeface="+mn-cs"/>
                </a:rPr>
                <a:t>%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8D25AC66-9BFB-449E-802F-A4CBDE85FAF6}"/>
              </a:ext>
            </a:extLst>
          </p:cNvPr>
          <p:cNvGrpSpPr/>
          <p:nvPr/>
        </p:nvGrpSpPr>
        <p:grpSpPr>
          <a:xfrm>
            <a:off x="3179721" y="4539495"/>
            <a:ext cx="5597253" cy="483714"/>
            <a:chOff x="2592855" y="4551951"/>
            <a:chExt cx="5597253" cy="483714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8270183D-6101-47F7-AC31-FB4093AB074A}"/>
                </a:ext>
              </a:extLst>
            </p:cNvPr>
            <p:cNvGrpSpPr/>
            <p:nvPr/>
          </p:nvGrpSpPr>
          <p:grpSpPr>
            <a:xfrm>
              <a:off x="3534554" y="4551951"/>
              <a:ext cx="4655554" cy="483714"/>
              <a:chOff x="3534554" y="4551951"/>
              <a:chExt cx="4655554" cy="483714"/>
            </a:xfrm>
          </p:grpSpPr>
          <p:sp>
            <p:nvSpPr>
              <p:cNvPr id="50" name="Прямоугольник 49">
                <a:extLst>
                  <a:ext uri="{FF2B5EF4-FFF2-40B4-BE49-F238E27FC236}">
                    <a16:creationId xmlns:a16="http://schemas.microsoft.com/office/drawing/2014/main" id="{55DEFD1C-FC48-4F08-84A2-3A26B378CABF}"/>
                  </a:ext>
                </a:extLst>
              </p:cNvPr>
              <p:cNvSpPr/>
              <p:nvPr/>
            </p:nvSpPr>
            <p:spPr>
              <a:xfrm>
                <a:off x="3534554" y="4572077"/>
                <a:ext cx="1578735" cy="4635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704975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026025" algn="l"/>
                  </a:tabLst>
                  <a:defRPr/>
                </a:pPr>
                <a:r>
                  <a:rPr kumimoji="0" lang="ru-RU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tyrene B LC Regular" pitchFamily="50" charset="0"/>
                    <a:ea typeface="Verdana" panose="020B0604030504040204" pitchFamily="34" charset="0"/>
                    <a:cs typeface="+mn-cs"/>
                  </a:rPr>
                  <a:t>После </a:t>
                </a:r>
              </a:p>
              <a:p>
                <a:pPr marL="0" marR="0" lvl="0" indent="0" algn="l" defTabSz="1704975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026025" algn="l"/>
                  </a:tabLst>
                  <a:defRPr/>
                </a:pPr>
                <a:r>
                  <a:rPr kumimoji="0" lang="ru-RU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tyrene B LC Regular" pitchFamily="50" charset="0"/>
                    <a:ea typeface="Verdana" panose="020B0604030504040204" pitchFamily="34" charset="0"/>
                    <a:cs typeface="+mn-cs"/>
                  </a:rPr>
                  <a:t>строительства фундамента</a:t>
                </a:r>
                <a:endPara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tyrene B LC Bold" pitchFamily="50" charset="0"/>
                  <a:ea typeface="Verdana" panose="020B0604030504040204" pitchFamily="34" charset="0"/>
                  <a:cs typeface="+mn-cs"/>
                </a:endParaRPr>
              </a:p>
            </p:txBody>
          </p:sp>
          <p:sp>
            <p:nvSpPr>
              <p:cNvPr id="58" name="Прямоугольник 57">
                <a:extLst>
                  <a:ext uri="{FF2B5EF4-FFF2-40B4-BE49-F238E27FC236}">
                    <a16:creationId xmlns:a16="http://schemas.microsoft.com/office/drawing/2014/main" id="{A370365D-2EE7-41A9-87AF-F4E35BA1B5CE}"/>
                  </a:ext>
                </a:extLst>
              </p:cNvPr>
              <p:cNvSpPr/>
              <p:nvPr/>
            </p:nvSpPr>
            <p:spPr>
              <a:xfrm>
                <a:off x="5667192" y="4564720"/>
                <a:ext cx="1345546" cy="4635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704975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026025" algn="l"/>
                  </a:tabLst>
                  <a:defRPr/>
                </a:pPr>
                <a:r>
                  <a:rPr kumimoji="0" lang="ru-RU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tyrene B LC Regular" pitchFamily="50" charset="0"/>
                    <a:ea typeface="Verdana" panose="020B0604030504040204" pitchFamily="34" charset="0"/>
                    <a:cs typeface="+mn-cs"/>
                  </a:rPr>
                  <a:t>После строительства теплого контура</a:t>
                </a:r>
                <a:endPara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tyrene B LC Bold" pitchFamily="50" charset="0"/>
                  <a:ea typeface="Verdana" panose="020B0604030504040204" pitchFamily="34" charset="0"/>
                  <a:cs typeface="+mn-cs"/>
                </a:endParaRPr>
              </a:p>
            </p:txBody>
          </p:sp>
          <p:sp>
            <p:nvSpPr>
              <p:cNvPr id="60" name="Прямоугольник 59">
                <a:extLst>
                  <a:ext uri="{FF2B5EF4-FFF2-40B4-BE49-F238E27FC236}">
                    <a16:creationId xmlns:a16="http://schemas.microsoft.com/office/drawing/2014/main" id="{BD146847-0D96-4FA5-B0AB-96547481B648}"/>
                  </a:ext>
                </a:extLst>
              </p:cNvPr>
              <p:cNvSpPr/>
              <p:nvPr/>
            </p:nvSpPr>
            <p:spPr>
              <a:xfrm>
                <a:off x="6812002" y="4551951"/>
                <a:ext cx="1378106" cy="4635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704975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026025" algn="l"/>
                  </a:tabLst>
                  <a:defRPr/>
                </a:pPr>
                <a:r>
                  <a:rPr kumimoji="0" lang="ru-RU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tyrene B LC Regular" pitchFamily="50" charset="0"/>
                    <a:ea typeface="Verdana" panose="020B0604030504040204" pitchFamily="34" charset="0"/>
                    <a:cs typeface="+mn-cs"/>
                  </a:rPr>
                  <a:t>Постоплата</a:t>
                </a:r>
                <a:r>
                  <a:rPr kumimoji="0" lang="ru-RU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tyrene B LC Regular" pitchFamily="50" charset="0"/>
                    <a:ea typeface="Verdana" panose="020B0604030504040204" pitchFamily="34" charset="0"/>
                    <a:cs typeface="+mn-cs"/>
                  </a:rPr>
                  <a:t> после </a:t>
                </a:r>
              </a:p>
              <a:p>
                <a:pPr marL="0" marR="0" lvl="0" indent="0" algn="l" defTabSz="1704975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026025" algn="l"/>
                  </a:tabLst>
                  <a:defRPr/>
                </a:pPr>
                <a:r>
                  <a:rPr kumimoji="0" lang="ru-RU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tyrene B LC Regular" pitchFamily="50" charset="0"/>
                    <a:ea typeface="Verdana" panose="020B0604030504040204" pitchFamily="34" charset="0"/>
                    <a:cs typeface="+mn-cs"/>
                  </a:rPr>
                  <a:t>строительства дома</a:t>
                </a:r>
                <a:endPara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tyrene B LC Bold" pitchFamily="50" charset="0"/>
                  <a:ea typeface="Verdana" panose="020B0604030504040204" pitchFamily="34" charset="0"/>
                  <a:cs typeface="+mn-cs"/>
                </a:endParaRPr>
              </a:p>
            </p:txBody>
          </p:sp>
          <p:sp>
            <p:nvSpPr>
              <p:cNvPr id="282" name="Прямоугольник 281">
                <a:extLst>
                  <a:ext uri="{FF2B5EF4-FFF2-40B4-BE49-F238E27FC236}">
                    <a16:creationId xmlns:a16="http://schemas.microsoft.com/office/drawing/2014/main" id="{C30CD161-8A06-4A4B-9063-C45553603C52}"/>
                  </a:ext>
                </a:extLst>
              </p:cNvPr>
              <p:cNvSpPr/>
              <p:nvPr/>
            </p:nvSpPr>
            <p:spPr>
              <a:xfrm>
                <a:off x="4621455" y="4562560"/>
                <a:ext cx="1809854" cy="4635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704975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026025" algn="l"/>
                  </a:tabLst>
                  <a:defRPr/>
                </a:pPr>
                <a:r>
                  <a:rPr kumimoji="0" lang="ru-RU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tyrene B LC Regular" pitchFamily="50" charset="0"/>
                    <a:ea typeface="Verdana" panose="020B0604030504040204" pitchFamily="34" charset="0"/>
                    <a:cs typeface="+mn-cs"/>
                  </a:rPr>
                  <a:t>После </a:t>
                </a:r>
              </a:p>
              <a:p>
                <a:pPr marL="0" marR="0" lvl="0" indent="0" algn="l" defTabSz="1704975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026025" algn="l"/>
                  </a:tabLst>
                  <a:defRPr/>
                </a:pPr>
                <a:r>
                  <a:rPr kumimoji="0" lang="ru-RU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tyrene B LC Regular" pitchFamily="50" charset="0"/>
                    <a:ea typeface="Verdana" panose="020B0604030504040204" pitchFamily="34" charset="0"/>
                    <a:cs typeface="+mn-cs"/>
                  </a:rPr>
                  <a:t>строительства </a:t>
                </a:r>
              </a:p>
              <a:p>
                <a:pPr marL="0" marR="0" lvl="0" indent="0" algn="l" defTabSz="1704975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026025" algn="l"/>
                  </a:tabLst>
                  <a:defRPr/>
                </a:pPr>
                <a:r>
                  <a:rPr kumimoji="0" lang="ru-RU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tyrene B LC Regular" pitchFamily="50" charset="0"/>
                    <a:ea typeface="Verdana" panose="020B0604030504040204" pitchFamily="34" charset="0"/>
                    <a:cs typeface="+mn-cs"/>
                  </a:rPr>
                  <a:t>стен дома</a:t>
                </a:r>
                <a:endPara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tyrene B LC Bold" pitchFamily="50" charset="0"/>
                  <a:ea typeface="Verdana" panose="020B0604030504040204" pitchFamily="34" charset="0"/>
                  <a:cs typeface="+mn-cs"/>
                </a:endParaRPr>
              </a:p>
            </p:txBody>
          </p:sp>
        </p:grpSp>
        <p:sp>
          <p:nvSpPr>
            <p:cNvPr id="165" name="Прямоугольник 164">
              <a:extLst>
                <a:ext uri="{FF2B5EF4-FFF2-40B4-BE49-F238E27FC236}">
                  <a16:creationId xmlns:a16="http://schemas.microsoft.com/office/drawing/2014/main" id="{E6B8DE06-30DD-4B53-9561-0F0D2279C337}"/>
                </a:ext>
              </a:extLst>
            </p:cNvPr>
            <p:cNvSpPr/>
            <p:nvPr/>
          </p:nvSpPr>
          <p:spPr>
            <a:xfrm>
              <a:off x="2592855" y="4579879"/>
              <a:ext cx="1015470" cy="3404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704975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026025" algn="l"/>
                </a:tabLst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tyrene B LC Regular" pitchFamily="50" charset="0"/>
                  <a:ea typeface="Verdana" panose="020B0604030504040204" pitchFamily="34" charset="0"/>
                  <a:cs typeface="+mn-cs"/>
                </a:rPr>
                <a:t>Регистрация залога</a:t>
              </a:r>
              <a:endPara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Bold" pitchFamily="50" charset="0"/>
                <a:ea typeface="Verdana" panose="020B0604030504040204" pitchFamily="34" charset="0"/>
                <a:cs typeface="+mn-cs"/>
              </a:endParaRPr>
            </a:p>
          </p:txBody>
        </p:sp>
      </p:grp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2390451F-5BDD-45C0-84D1-A7D8F3158F81}"/>
              </a:ext>
            </a:extLst>
          </p:cNvPr>
          <p:cNvSpPr/>
          <p:nvPr/>
        </p:nvSpPr>
        <p:spPr>
          <a:xfrm>
            <a:off x="7418540" y="5902746"/>
            <a:ext cx="1243611" cy="426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70497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26025" algn="l"/>
              </a:tabLst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Regular" pitchFamily="50" charset="0"/>
                <a:ea typeface="Verdana" panose="020B0604030504040204" pitchFamily="34" charset="0"/>
                <a:cs typeface="+mn-cs"/>
              </a:rPr>
              <a:t>Акт выполненных работ постройка дома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yrene B LC Bold" pitchFamily="50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72" name="Прямоугольник 171">
            <a:extLst>
              <a:ext uri="{FF2B5EF4-FFF2-40B4-BE49-F238E27FC236}">
                <a16:creationId xmlns:a16="http://schemas.microsoft.com/office/drawing/2014/main" id="{394B8D74-AAEF-4EA0-8131-61B8A6950FE1}"/>
              </a:ext>
            </a:extLst>
          </p:cNvPr>
          <p:cNvSpPr/>
          <p:nvPr/>
        </p:nvSpPr>
        <p:spPr>
          <a:xfrm>
            <a:off x="6329196" y="5911823"/>
            <a:ext cx="1264028" cy="426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70497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26025" algn="l"/>
              </a:tabLst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Regular" pitchFamily="50" charset="0"/>
                <a:ea typeface="Verdana" panose="020B0604030504040204" pitchFamily="34" charset="0"/>
                <a:cs typeface="+mn-cs"/>
              </a:rPr>
              <a:t>Акт выполненных работ по теплому контуру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yrene B LC Bold" pitchFamily="50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395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C6AC6AF6-2845-402E-A032-CF6BE97D5A0C}"/>
              </a:ext>
            </a:extLst>
          </p:cNvPr>
          <p:cNvSpPr/>
          <p:nvPr/>
        </p:nvSpPr>
        <p:spPr>
          <a:xfrm>
            <a:off x="5377276" y="4392493"/>
            <a:ext cx="6477978" cy="2035788"/>
          </a:xfrm>
          <a:prstGeom prst="roundRect">
            <a:avLst>
              <a:gd name="adj" fmla="val 3457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37F2CBF7-17AE-44C0-B4F2-A59D7F99CAE9}"/>
              </a:ext>
            </a:extLst>
          </p:cNvPr>
          <p:cNvSpPr/>
          <p:nvPr/>
        </p:nvSpPr>
        <p:spPr>
          <a:xfrm>
            <a:off x="8682765" y="4826142"/>
            <a:ext cx="382999" cy="382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783E05F9-1A2D-48F7-8F50-C39C20CBE5DA}"/>
              </a:ext>
            </a:extLst>
          </p:cNvPr>
          <p:cNvSpPr/>
          <p:nvPr/>
        </p:nvSpPr>
        <p:spPr>
          <a:xfrm>
            <a:off x="5512975" y="4826142"/>
            <a:ext cx="382999" cy="382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CC58650A-25CB-4E41-8B83-438E2CDEAC51}"/>
              </a:ext>
            </a:extLst>
          </p:cNvPr>
          <p:cNvSpPr/>
          <p:nvPr/>
        </p:nvSpPr>
        <p:spPr>
          <a:xfrm>
            <a:off x="449638" y="1190684"/>
            <a:ext cx="4624984" cy="5253199"/>
          </a:xfrm>
          <a:prstGeom prst="roundRect">
            <a:avLst>
              <a:gd name="adj" fmla="val 3457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2B8C1D-D32F-4009-874D-77E72C9D1F71}"/>
              </a:ext>
            </a:extLst>
          </p:cNvPr>
          <p:cNvSpPr txBox="1"/>
          <p:nvPr/>
        </p:nvSpPr>
        <p:spPr>
          <a:xfrm>
            <a:off x="230541" y="261716"/>
            <a:ext cx="46249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Bold" pitchFamily="50" charset="0"/>
                <a:ea typeface="+mn-ea"/>
                <a:cs typeface="+mn-cs"/>
              </a:rPr>
              <a:t>ТРЕБОВАНИЯ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Bold" pitchFamily="50" charset="0"/>
                <a:ea typeface="+mn-ea"/>
                <a:cs typeface="+mn-cs"/>
              </a:rPr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9D407A2-A72B-4464-8CBB-C4D960E9C5A1}"/>
              </a:ext>
            </a:extLst>
          </p:cNvPr>
          <p:cNvSpPr/>
          <p:nvPr/>
        </p:nvSpPr>
        <p:spPr>
          <a:xfrm>
            <a:off x="870233" y="1757527"/>
            <a:ext cx="4086447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Удаленность от границ города присутствия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Light" pitchFamily="2" charset="0"/>
                <a:ea typeface="+mn-ea"/>
                <a:cs typeface="Times New Roman" panose="02020603050405020304" pitchFamily="18" charset="0"/>
              </a:rPr>
              <a:t>офиса АБ (любого формата)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не далее чем на 100 км (Московская  и Ленинградская области без ограничений);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Должен находиться в собственности продавца/заемщика (-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ов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Категория использования – земли населенных пунктов/ поселений/ сельскохозяйственного назначения.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Разрешенное использование - любой из видов использования для соответствующей категории, предусмотренный законодательством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рф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и разрешающий возведение жилого строения; </a:t>
            </a:r>
          </a:p>
          <a:p>
            <a:pPr lvl="0">
              <a:spcAft>
                <a:spcPts val="1200"/>
              </a:spcAft>
              <a:defRPr/>
            </a:pPr>
            <a:r>
              <a:rPr lang="ru-RU" sz="1100" dirty="0">
                <a:solidFill>
                  <a:prstClr val="black"/>
                </a:solidFill>
                <a:latin typeface="Styrene B LC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Допускается наличие ограничений по 56 ст. Земельного кодекса с обязательным предоставлением Уведомления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Площадь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не более 5 000 кв. м. (50 соток).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lang="ru-RU" sz="1100" dirty="0">
              <a:solidFill>
                <a:prstClr val="black"/>
              </a:solidFill>
              <a:latin typeface="Styrene B LC Ligh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sz="1100" dirty="0">
                <a:solidFill>
                  <a:prstClr val="black"/>
                </a:solidFill>
                <a:latin typeface="Styrene B LC Light" pitchFamily="2" charset="0"/>
                <a:cs typeface="Times New Roman" panose="02020603050405020304" pitchFamily="18" charset="0"/>
              </a:rPr>
              <a:t>В случае строительства на собственном земельном участке -  допускается расположение на земельном участке зарегистрированных жилых и нежилых построек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1DDDC7-870D-471D-8C9D-6804C70616C0}"/>
              </a:ext>
            </a:extLst>
          </p:cNvPr>
          <p:cNvSpPr txBox="1"/>
          <p:nvPr/>
        </p:nvSpPr>
        <p:spPr>
          <a:xfrm>
            <a:off x="491229" y="1309641"/>
            <a:ext cx="288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Medium" pitchFamily="50" charset="0"/>
                <a:ea typeface="+mn-ea"/>
                <a:cs typeface="+mn-cs"/>
              </a:rPr>
              <a:t>К земельному участку 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BB01838A-5D5F-4DEF-BC9E-BD6B2BCA373C}"/>
              </a:ext>
            </a:extLst>
          </p:cNvPr>
          <p:cNvSpPr/>
          <p:nvPr/>
        </p:nvSpPr>
        <p:spPr>
          <a:xfrm>
            <a:off x="601661" y="1831825"/>
            <a:ext cx="268572" cy="268572"/>
          </a:xfrm>
          <a:prstGeom prst="ellipse">
            <a:avLst/>
          </a:prstGeom>
          <a:solidFill>
            <a:srgbClr val="EF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yrene B LC Bold" pitchFamily="50" charset="0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99A94C06-CF13-4C32-9D99-9B8E49D53655}"/>
              </a:ext>
            </a:extLst>
          </p:cNvPr>
          <p:cNvSpPr/>
          <p:nvPr/>
        </p:nvSpPr>
        <p:spPr>
          <a:xfrm>
            <a:off x="601661" y="2485850"/>
            <a:ext cx="268572" cy="268572"/>
          </a:xfrm>
          <a:prstGeom prst="ellipse">
            <a:avLst/>
          </a:prstGeom>
          <a:solidFill>
            <a:srgbClr val="EF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yrene B LC Bold" pitchFamily="50" charset="0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FD66FD1C-2879-43CC-852D-024DAC3E21E7}"/>
              </a:ext>
            </a:extLst>
          </p:cNvPr>
          <p:cNvSpPr/>
          <p:nvPr/>
        </p:nvSpPr>
        <p:spPr>
          <a:xfrm>
            <a:off x="601661" y="2986565"/>
            <a:ext cx="268572" cy="268572"/>
          </a:xfrm>
          <a:prstGeom prst="ellipse">
            <a:avLst/>
          </a:prstGeom>
          <a:solidFill>
            <a:srgbClr val="EF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yrene B LC Bold" pitchFamily="50" charset="0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CF06ACC-4ACC-4699-945D-438B28B2A53B}"/>
              </a:ext>
            </a:extLst>
          </p:cNvPr>
          <p:cNvSpPr/>
          <p:nvPr/>
        </p:nvSpPr>
        <p:spPr>
          <a:xfrm>
            <a:off x="601661" y="3663777"/>
            <a:ext cx="268572" cy="268572"/>
          </a:xfrm>
          <a:prstGeom prst="ellipse">
            <a:avLst/>
          </a:prstGeom>
          <a:solidFill>
            <a:srgbClr val="EF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yrene B LC Bold" pitchFamily="50" charset="0"/>
                <a:ea typeface="+mn-ea"/>
                <a:cs typeface="+mn-cs"/>
                <a:sym typeface="Helvetica Neue"/>
              </a:rPr>
              <a:t>4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90BD11EF-7E89-4028-9477-4017A2BBE8D5}"/>
              </a:ext>
            </a:extLst>
          </p:cNvPr>
          <p:cNvSpPr/>
          <p:nvPr/>
        </p:nvSpPr>
        <p:spPr>
          <a:xfrm>
            <a:off x="601661" y="4359756"/>
            <a:ext cx="268572" cy="268572"/>
          </a:xfrm>
          <a:prstGeom prst="ellipse">
            <a:avLst/>
          </a:prstGeom>
          <a:solidFill>
            <a:srgbClr val="EF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yrene B LC Bold" pitchFamily="50" charset="0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918291B2-224A-48C4-9AE4-50EDBD4EBEF4}"/>
              </a:ext>
            </a:extLst>
          </p:cNvPr>
          <p:cNvSpPr/>
          <p:nvPr/>
        </p:nvSpPr>
        <p:spPr>
          <a:xfrm>
            <a:off x="601661" y="4904233"/>
            <a:ext cx="268572" cy="268572"/>
          </a:xfrm>
          <a:prstGeom prst="ellipse">
            <a:avLst/>
          </a:prstGeom>
          <a:solidFill>
            <a:srgbClr val="EF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yrene B LC Bold" pitchFamily="50" charset="0"/>
                <a:ea typeface="+mn-ea"/>
                <a:cs typeface="+mn-cs"/>
                <a:sym typeface="Helvetica Neue"/>
              </a:rPr>
              <a:t>6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D2978400-8805-47AF-A45E-2DA92EC6A0E1}"/>
              </a:ext>
            </a:extLst>
          </p:cNvPr>
          <p:cNvSpPr/>
          <p:nvPr/>
        </p:nvSpPr>
        <p:spPr>
          <a:xfrm>
            <a:off x="601661" y="5535907"/>
            <a:ext cx="268572" cy="268572"/>
          </a:xfrm>
          <a:prstGeom prst="ellipse">
            <a:avLst/>
          </a:prstGeom>
          <a:solidFill>
            <a:srgbClr val="EF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yrene B LC Bold" pitchFamily="50" charset="0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3F7A7533-72EF-44D2-A58D-38DD7C9A8C70}"/>
              </a:ext>
            </a:extLst>
          </p:cNvPr>
          <p:cNvSpPr/>
          <p:nvPr/>
        </p:nvSpPr>
        <p:spPr>
          <a:xfrm>
            <a:off x="5377276" y="1190685"/>
            <a:ext cx="6477978" cy="2924116"/>
          </a:xfrm>
          <a:prstGeom prst="roundRect">
            <a:avLst>
              <a:gd name="adj" fmla="val 3457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6BEE67-FBA8-4322-BE9F-406E4204823A}"/>
              </a:ext>
            </a:extLst>
          </p:cNvPr>
          <p:cNvSpPr txBox="1"/>
          <p:nvPr/>
        </p:nvSpPr>
        <p:spPr>
          <a:xfrm>
            <a:off x="5378971" y="1309641"/>
            <a:ext cx="3001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Medium" pitchFamily="50" charset="0"/>
                <a:ea typeface="+mn-ea"/>
                <a:cs typeface="+mn-cs"/>
              </a:rPr>
              <a:t>К проекту жилого дома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299A8BC-8C32-4557-B7A1-2C2E9AC6306B}"/>
              </a:ext>
            </a:extLst>
          </p:cNvPr>
          <p:cNvSpPr/>
          <p:nvPr/>
        </p:nvSpPr>
        <p:spPr>
          <a:xfrm>
            <a:off x="5759254" y="1675899"/>
            <a:ext cx="6096000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Light" pitchFamily="2" charset="0"/>
                <a:ea typeface="+mn-ea"/>
                <a:cs typeface="Times New Roman" panose="02020603050405020304" pitchFamily="18" charset="0"/>
              </a:rPr>
              <a:t>Должен быть отдельно стоящим и не быть предназначенным для раздела на самостоятельные объекты недвижимости,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Light" pitchFamily="2" charset="0"/>
                <a:ea typeface="+mn-ea"/>
                <a:cs typeface="Times New Roman" panose="02020603050405020304" pitchFamily="18" charset="0"/>
              </a:rPr>
              <a:t>Должен быть построен подрядчиком/ строителем, согласованным банком, перечень которых размещен на сайте банка;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Light" pitchFamily="2" charset="0"/>
                <a:ea typeface="+mn-ea"/>
                <a:cs typeface="Times New Roman" panose="02020603050405020304" pitchFamily="18" charset="0"/>
              </a:rPr>
              <a:t>Площадь возводимого жилого дома не менее 45 кв. м и не более 500 кв. м.;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Light" pitchFamily="2" charset="0"/>
                <a:ea typeface="+mn-ea"/>
                <a:cs typeface="Times New Roman" panose="02020603050405020304" pitchFamily="18" charset="0"/>
              </a:rPr>
              <a:t>Материал стен – кирпич/ бетон (в т. ч. материал на основе бетона: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Light" pitchFamily="2" charset="0"/>
                <a:ea typeface="+mn-ea"/>
                <a:cs typeface="Times New Roman" panose="02020603050405020304" pitchFamily="18" charset="0"/>
              </a:rPr>
              <a:t>газоблок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Light" pitchFamily="2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Light" pitchFamily="2" charset="0"/>
                <a:ea typeface="+mn-ea"/>
                <a:cs typeface="Times New Roman" panose="02020603050405020304" pitchFamily="18" charset="0"/>
              </a:rPr>
              <a:t>пеноблок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Light" pitchFamily="2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Light" pitchFamily="2" charset="0"/>
                <a:ea typeface="+mn-ea"/>
                <a:cs typeface="Times New Roman" panose="02020603050405020304" pitchFamily="18" charset="0"/>
              </a:rPr>
              <a:t>твинблок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Light" pitchFamily="2" charset="0"/>
                <a:ea typeface="+mn-ea"/>
                <a:cs typeface="Times New Roman" panose="02020603050405020304" pitchFamily="18" charset="0"/>
              </a:rPr>
              <a:t> и т. П.), Брус/ клееный брус,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Light" pitchFamily="2" charset="0"/>
                <a:ea typeface="+mn-ea"/>
                <a:cs typeface="Times New Roman" panose="02020603050405020304" pitchFamily="18" charset="0"/>
              </a:rPr>
              <a:t>оцилиндрованное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Light" pitchFamily="2" charset="0"/>
                <a:ea typeface="+mn-ea"/>
                <a:cs typeface="Times New Roman" panose="02020603050405020304" pitchFamily="18" charset="0"/>
              </a:rPr>
              <a:t> бревно, каркас, ЛСТК с утеплителем стен, СИП панели);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Light" pitchFamily="2" charset="0"/>
                <a:ea typeface="+mn-ea"/>
                <a:cs typeface="Times New Roman" panose="02020603050405020304" pitchFamily="18" charset="0"/>
              </a:rPr>
              <a:t>Этажность – не более 3-х надземных этажей, высота не более 20 метров.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45F4E67E-BDAB-41DB-9943-95472CFDD77F}"/>
              </a:ext>
            </a:extLst>
          </p:cNvPr>
          <p:cNvSpPr/>
          <p:nvPr/>
        </p:nvSpPr>
        <p:spPr>
          <a:xfrm>
            <a:off x="5490682" y="1762539"/>
            <a:ext cx="268572" cy="268572"/>
          </a:xfrm>
          <a:prstGeom prst="ellipse">
            <a:avLst/>
          </a:prstGeom>
          <a:solidFill>
            <a:srgbClr val="EF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yrene B LC Bold" pitchFamily="50" charset="0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89A3CB39-E379-42A1-BCF8-5B85DE77E00B}"/>
              </a:ext>
            </a:extLst>
          </p:cNvPr>
          <p:cNvSpPr/>
          <p:nvPr/>
        </p:nvSpPr>
        <p:spPr>
          <a:xfrm>
            <a:off x="5490682" y="2227134"/>
            <a:ext cx="268572" cy="268572"/>
          </a:xfrm>
          <a:prstGeom prst="ellipse">
            <a:avLst/>
          </a:prstGeom>
          <a:solidFill>
            <a:srgbClr val="EF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yrene B LC Bold" pitchFamily="50" charset="0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256B9E7C-F8D4-4171-8FD2-7082AEEE85FE}"/>
              </a:ext>
            </a:extLst>
          </p:cNvPr>
          <p:cNvSpPr/>
          <p:nvPr/>
        </p:nvSpPr>
        <p:spPr>
          <a:xfrm>
            <a:off x="5490682" y="2657303"/>
            <a:ext cx="268572" cy="268572"/>
          </a:xfrm>
          <a:prstGeom prst="ellipse">
            <a:avLst/>
          </a:prstGeom>
          <a:solidFill>
            <a:srgbClr val="EF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yrene B LC Bold" pitchFamily="50" charset="0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8F9EDAD1-95CE-4B5A-8B96-9046751BA933}"/>
              </a:ext>
            </a:extLst>
          </p:cNvPr>
          <p:cNvSpPr/>
          <p:nvPr/>
        </p:nvSpPr>
        <p:spPr>
          <a:xfrm>
            <a:off x="5490682" y="3142517"/>
            <a:ext cx="268572" cy="268572"/>
          </a:xfrm>
          <a:prstGeom prst="ellipse">
            <a:avLst/>
          </a:prstGeom>
          <a:solidFill>
            <a:srgbClr val="EF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yrene B LC Bold" pitchFamily="50" charset="0"/>
                <a:ea typeface="+mn-ea"/>
                <a:cs typeface="+mn-cs"/>
                <a:sym typeface="Helvetica Neue"/>
              </a:rPr>
              <a:t>4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D8B50E30-DEED-4E6F-A240-9AB88934E0FA}"/>
              </a:ext>
            </a:extLst>
          </p:cNvPr>
          <p:cNvSpPr/>
          <p:nvPr/>
        </p:nvSpPr>
        <p:spPr>
          <a:xfrm>
            <a:off x="5490682" y="3638707"/>
            <a:ext cx="268572" cy="268572"/>
          </a:xfrm>
          <a:prstGeom prst="ellipse">
            <a:avLst/>
          </a:prstGeom>
          <a:solidFill>
            <a:srgbClr val="EF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yrene B LC Bold" pitchFamily="50" charset="0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869ADC-69EA-4535-8A79-2A4487EC7C76}"/>
              </a:ext>
            </a:extLst>
          </p:cNvPr>
          <p:cNvSpPr txBox="1"/>
          <p:nvPr/>
        </p:nvSpPr>
        <p:spPr>
          <a:xfrm>
            <a:off x="5378971" y="4435335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Medium" pitchFamily="50" charset="0"/>
                <a:ea typeface="+mn-ea"/>
                <a:cs typeface="+mn-cs"/>
              </a:rPr>
              <a:t>Список документов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7981120-609E-47EC-85F9-9C0C44A1A4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382" y="4868975"/>
            <a:ext cx="251377" cy="25137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6F619F4-54AD-45B5-A0B5-8644FC7037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542" y="4868975"/>
            <a:ext cx="251377" cy="25137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375D81B-FBCC-412C-A2B2-569E57CCB4F8}"/>
              </a:ext>
            </a:extLst>
          </p:cNvPr>
          <p:cNvSpPr txBox="1"/>
          <p:nvPr/>
        </p:nvSpPr>
        <p:spPr>
          <a:xfrm>
            <a:off x="5884386" y="4878513"/>
            <a:ext cx="16562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Medium" pitchFamily="50" charset="0"/>
                <a:ea typeface="+mn-ea"/>
                <a:cs typeface="+mn-cs"/>
              </a:rPr>
              <a:t>Земельный участок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F76E0D-458E-46ED-A004-DE5514DD3D16}"/>
              </a:ext>
            </a:extLst>
          </p:cNvPr>
          <p:cNvSpPr txBox="1"/>
          <p:nvPr/>
        </p:nvSpPr>
        <p:spPr>
          <a:xfrm>
            <a:off x="9075728" y="4878513"/>
            <a:ext cx="17187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Medium" pitchFamily="50" charset="0"/>
                <a:ea typeface="+mn-ea"/>
                <a:cs typeface="+mn-cs"/>
              </a:rPr>
              <a:t>Проект жилого дома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33B8C8D-73F7-46A8-98C0-49E212210BEE}"/>
              </a:ext>
            </a:extLst>
          </p:cNvPr>
          <p:cNvSpPr txBox="1"/>
          <p:nvPr/>
        </p:nvSpPr>
        <p:spPr>
          <a:xfrm>
            <a:off x="5931563" y="5130597"/>
            <a:ext cx="2800957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Light" pitchFamily="2" charset="0"/>
                <a:ea typeface="+mn-ea"/>
                <a:cs typeface="Times New Roman" panose="02020603050405020304" pitchFamily="18" charset="0"/>
              </a:rPr>
              <a:t>выписка ЕГРН (расширенная с указанием границ, ограничений, наличия межеваний, объектов и пересечений с др. участками), может быть сформирована Банком самостоятельно через специальные сервисы (ПО Мобильный оценщик и иные) ;</a:t>
            </a:r>
          </a:p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Light" pitchFamily="2" charset="0"/>
                <a:ea typeface="+mn-ea"/>
                <a:cs typeface="Times New Roman" panose="02020603050405020304" pitchFamily="18" charset="0"/>
              </a:rPr>
              <a:t>правоустанавливающие документы;</a:t>
            </a:r>
          </a:p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Light" pitchFamily="2" charset="0"/>
                <a:ea typeface="+mn-ea"/>
                <a:cs typeface="Times New Roman" panose="02020603050405020304" pitchFamily="18" charset="0"/>
              </a:rPr>
              <a:t>отчет об оценке (при цели кредита - покупке ЗУ и строительство).</a:t>
            </a:r>
          </a:p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yrene B LC Regular" pitchFamily="50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AA5AD26-5163-45D9-8607-A5FEBD7BB7A8}"/>
              </a:ext>
            </a:extLst>
          </p:cNvPr>
          <p:cNvSpPr txBox="1"/>
          <p:nvPr/>
        </p:nvSpPr>
        <p:spPr>
          <a:xfrm>
            <a:off x="9037712" y="5130597"/>
            <a:ext cx="280095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Light" pitchFamily="2" charset="0"/>
                <a:ea typeface="+mn-ea"/>
                <a:cs typeface="Times New Roman" panose="02020603050405020304" pitchFamily="18" charset="0"/>
              </a:rPr>
              <a:t>договор, на основании которого будет строиться жилой дом с приложением проекта дома и поэтапной сметой расходов на строительство (вместо сметы допускается предоставление тех. задания или иного документа с указанием этапов и видов работ).</a:t>
            </a:r>
          </a:p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yrene B LC Regular" pitchFamily="50" charset="0"/>
              <a:ea typeface="+mn-ea"/>
              <a:cs typeface="+mn-cs"/>
            </a:endParaRPr>
          </a:p>
        </p:txBody>
      </p:sp>
      <p:pic>
        <p:nvPicPr>
          <p:cNvPr id="42" name="Picture 2" descr="https://alfabank.servicecdn.ru/site-upload/08/d7/766/mb_desk.png">
            <a:extLst>
              <a:ext uri="{FF2B5EF4-FFF2-40B4-BE49-F238E27FC236}">
                <a16:creationId xmlns:a16="http://schemas.microsoft.com/office/drawing/2014/main" id="{C113AD87-870E-42AA-B6AE-079E9DF39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449" y="859345"/>
            <a:ext cx="1212385" cy="96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599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B8E4B152-4087-48F5-A3B3-8D5C7A814984}"/>
              </a:ext>
            </a:extLst>
          </p:cNvPr>
          <p:cNvSpPr/>
          <p:nvPr/>
        </p:nvSpPr>
        <p:spPr>
          <a:xfrm>
            <a:off x="356868" y="5338211"/>
            <a:ext cx="5562450" cy="1224318"/>
          </a:xfrm>
          <a:prstGeom prst="roundRect">
            <a:avLst>
              <a:gd name="adj" fmla="val 10544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CC58650A-25CB-4E41-8B83-438E2CDEAC51}"/>
              </a:ext>
            </a:extLst>
          </p:cNvPr>
          <p:cNvSpPr/>
          <p:nvPr/>
        </p:nvSpPr>
        <p:spPr>
          <a:xfrm>
            <a:off x="6096000" y="1190684"/>
            <a:ext cx="5646363" cy="5371845"/>
          </a:xfrm>
          <a:prstGeom prst="roundRect">
            <a:avLst>
              <a:gd name="adj" fmla="val 3457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2B8C1D-D32F-4009-874D-77E72C9D1F71}"/>
              </a:ext>
            </a:extLst>
          </p:cNvPr>
          <p:cNvSpPr txBox="1"/>
          <p:nvPr/>
        </p:nvSpPr>
        <p:spPr>
          <a:xfrm>
            <a:off x="230541" y="261716"/>
            <a:ext cx="46249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Bold" pitchFamily="50" charset="0"/>
                <a:ea typeface="+mn-ea"/>
                <a:cs typeface="+mn-cs"/>
              </a:rPr>
              <a:t>ТРЕБОВАНИЯ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Bold" pitchFamily="50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1DDDC7-870D-471D-8C9D-6804C70616C0}"/>
              </a:ext>
            </a:extLst>
          </p:cNvPr>
          <p:cNvSpPr txBox="1"/>
          <p:nvPr/>
        </p:nvSpPr>
        <p:spPr>
          <a:xfrm>
            <a:off x="6137592" y="1309641"/>
            <a:ext cx="5428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Medium" pitchFamily="50" charset="0"/>
                <a:ea typeface="+mn-ea"/>
                <a:cs typeface="+mn-cs"/>
              </a:rPr>
              <a:t>В договоре подряда, должно быть указано: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69A6D66-0AC7-4837-8400-2461578E4922}"/>
              </a:ext>
            </a:extLst>
          </p:cNvPr>
          <p:cNvSpPr/>
          <p:nvPr/>
        </p:nvSpPr>
        <p:spPr>
          <a:xfrm>
            <a:off x="6235406" y="1675899"/>
            <a:ext cx="5506957" cy="479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prstClr val="black"/>
                </a:solidFill>
                <a:latin typeface="Styrene B LC Light" pitchFamily="2" charset="0"/>
                <a:cs typeface="Times New Roman" panose="02020603050405020304" pitchFamily="18" charset="0"/>
              </a:rPr>
              <a:t>Полная стоимость строительства.</a:t>
            </a:r>
          </a:p>
          <a:p>
            <a:pPr marL="171450" lvl="0" indent="-171450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prstClr val="black"/>
                </a:solidFill>
                <a:latin typeface="Styrene B LC Light" pitchFamily="2" charset="0"/>
                <a:cs typeface="Times New Roman" panose="02020603050405020304" pitchFamily="18" charset="0"/>
              </a:rPr>
              <a:t>Кадастровый номер и адрес земельного участка, на котором строится или будет построен жилой дом.</a:t>
            </a:r>
          </a:p>
          <a:p>
            <a:pPr marL="171450" lvl="0" indent="-171450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prstClr val="black"/>
                </a:solidFill>
                <a:latin typeface="Styrene B LC Light" pitchFamily="2" charset="0"/>
                <a:cs typeface="Times New Roman" panose="02020603050405020304" pitchFamily="18" charset="0"/>
              </a:rPr>
              <a:t>Дата окончания работ/передачи дома (не позднее 24 месяцев от даты заключения договора).</a:t>
            </a:r>
          </a:p>
          <a:p>
            <a:pPr marL="171450" lvl="0" indent="-171450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prstClr val="black"/>
                </a:solidFill>
                <a:latin typeface="Styrene B LC Light" pitchFamily="2" charset="0"/>
                <a:cs typeface="Times New Roman" panose="02020603050405020304" pitchFamily="18" charset="0"/>
              </a:rPr>
              <a:t>Порядок оплаты кредитных средств (должен соответствовать схеме,  согласованной с банком).</a:t>
            </a:r>
          </a:p>
          <a:p>
            <a:pPr marL="171450" lvl="0" indent="-171450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prstClr val="black"/>
                </a:solidFill>
                <a:latin typeface="Styrene B LC Light" pitchFamily="2" charset="0"/>
                <a:cs typeface="Times New Roman" panose="02020603050405020304" pitchFamily="18" charset="0"/>
              </a:rPr>
              <a:t>Информация о конструктивных элементах и материалах строительного объекта —материал и размеры фундамента, стен, крыши дома.</a:t>
            </a:r>
          </a:p>
          <a:p>
            <a:pPr marL="171450" lvl="0" indent="-171450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prstClr val="black"/>
                </a:solidFill>
                <a:latin typeface="Styrene B LC Light" pitchFamily="2" charset="0"/>
                <a:cs typeface="Times New Roman" panose="02020603050405020304" pitchFamily="18" charset="0"/>
              </a:rPr>
              <a:t>Возможность Заказчика и Кредитора (по запросу Кредитора) осуществлять проверку этапов выполнения и качества работ по договору.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prstClr val="black"/>
                </a:solidFill>
                <a:latin typeface="Styrene B LC Light" pitchFamily="2" charset="0"/>
                <a:cs typeface="Times New Roman" panose="02020603050405020304" pitchFamily="18" charset="0"/>
              </a:rPr>
              <a:t>Документы по выполненным работам - акт выполненных работ по фундаменту и акт выполненных работ по строительству дома (финальный Акт о выполнении работ по договору подряда). </a:t>
            </a:r>
          </a:p>
          <a:p>
            <a:pPr marL="171450" lvl="0" indent="-171450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prstClr val="black"/>
                </a:solidFill>
                <a:latin typeface="Styrene B LC Light" pitchFamily="2" charset="0"/>
                <a:cs typeface="Times New Roman" panose="02020603050405020304" pitchFamily="18" charset="0"/>
              </a:rPr>
              <a:t>Порядок изменения и расторжения договора подряда, с обязательным уведомлением Банка, а в случае расторжения или изменения сторон с получением письменного согласования со стороны Банка .</a:t>
            </a:r>
          </a:p>
          <a:p>
            <a:pPr marL="171450" lvl="0" indent="-171450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prstClr val="black"/>
                </a:solidFill>
                <a:latin typeface="Styrene B LC Light" pitchFamily="2" charset="0"/>
                <a:cs typeface="Times New Roman" panose="02020603050405020304" pitchFamily="18" charset="0"/>
              </a:rPr>
              <a:t>Порядок возврата средств при расторжении. </a:t>
            </a:r>
            <a:r>
              <a:rPr lang="en-US" sz="900" dirty="0">
                <a:solidFill>
                  <a:prstClr val="black"/>
                </a:solidFill>
                <a:latin typeface="Styrene B LC Light" pitchFamily="2" charset="0"/>
                <a:cs typeface="Times New Roman" panose="02020603050405020304" pitchFamily="18" charset="0"/>
              </a:rPr>
              <a:t>В случае расторжения</a:t>
            </a:r>
            <a:r>
              <a:rPr lang="ru-RU" sz="900" dirty="0">
                <a:solidFill>
                  <a:prstClr val="black"/>
                </a:solidFill>
                <a:latin typeface="Styrene B LC Light" pitchFamily="2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solidFill>
                  <a:prstClr val="black"/>
                </a:solidFill>
                <a:latin typeface="Styrene B LC Light" pitchFamily="2" charset="0"/>
                <a:cs typeface="Times New Roman" panose="02020603050405020304" pitchFamily="18" charset="0"/>
              </a:rPr>
              <a:t>Заказчик  поручает Подрядчику в течение 60 (Шестидесяти) рабочих дней со дня подписания соглашения о расторжении Договора/ прекращения (по любым основаниям, кроме надлежащего исполнения)/ вступления в силу решения суда о признании незаключенной/ недействительной сделкой перечислить полученные по настоящему договору денежные средства в счет возврата в порядке ст. 313 Гражданского кодекса, на счет Банка в погашение обязательств за Заемщика по Кредитному договору (с указанием данного назначения платежа, а также с указанием </a:t>
            </a:r>
            <a:r>
              <a:rPr lang="ru-RU" sz="900" dirty="0">
                <a:solidFill>
                  <a:prstClr val="black"/>
                </a:solidFill>
                <a:latin typeface="Styrene B LC Light" pitchFamily="2" charset="0"/>
                <a:cs typeface="Times New Roman" panose="02020603050405020304" pitchFamily="18" charset="0"/>
              </a:rPr>
              <a:t>№</a:t>
            </a:r>
            <a:r>
              <a:rPr lang="en-US" sz="900" dirty="0">
                <a:solidFill>
                  <a:prstClr val="black"/>
                </a:solidFill>
                <a:latin typeface="Styrene B LC Light" pitchFamily="2" charset="0"/>
                <a:cs typeface="Times New Roman" panose="02020603050405020304" pitchFamily="18" charset="0"/>
              </a:rPr>
              <a:t> и даты заключения Кредитного договора) по следующим реквизитам: № счета _______________, открытый на имя   ________________________ </a:t>
            </a:r>
            <a:r>
              <a:rPr lang="ru-RU" sz="900" dirty="0">
                <a:solidFill>
                  <a:prstClr val="black"/>
                </a:solidFill>
                <a:latin typeface="Styrene B LC Light" pitchFamily="2" charset="0"/>
                <a:cs typeface="Times New Roman" panose="02020603050405020304" pitchFamily="18" charset="0"/>
              </a:rPr>
              <a:t>в Банке </a:t>
            </a:r>
            <a:r>
              <a:rPr lang="en-US" sz="900" dirty="0">
                <a:solidFill>
                  <a:prstClr val="black"/>
                </a:solidFill>
                <a:latin typeface="Styrene B LC Light" pitchFamily="2" charset="0"/>
                <a:cs typeface="Times New Roman" panose="02020603050405020304" pitchFamily="18" charset="0"/>
              </a:rPr>
              <a:t>с обязательным уведомлением </a:t>
            </a:r>
            <a:r>
              <a:rPr lang="ru-RU" sz="900" dirty="0">
                <a:solidFill>
                  <a:prstClr val="black"/>
                </a:solidFill>
                <a:latin typeface="Styrene B LC Light" pitchFamily="2" charset="0"/>
                <a:cs typeface="Times New Roman" panose="02020603050405020304" pitchFamily="18" charset="0"/>
              </a:rPr>
              <a:t>Банка</a:t>
            </a:r>
            <a:r>
              <a:rPr lang="en-US" sz="900" dirty="0">
                <a:solidFill>
                  <a:prstClr val="black"/>
                </a:solidFill>
                <a:latin typeface="Styrene B LC Light" pitchFamily="2" charset="0"/>
                <a:cs typeface="Times New Roman" panose="02020603050405020304" pitchFamily="18" charset="0"/>
              </a:rPr>
              <a:t> о возврате средств не менее чем за 5 (Пять) рабочих дней до даты их перечисления</a:t>
            </a:r>
            <a:r>
              <a:rPr lang="ru-RU" sz="900" dirty="0">
                <a:solidFill>
                  <a:prstClr val="black"/>
                </a:solidFill>
                <a:latin typeface="Styrene B LC Light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3F7A7533-72EF-44D2-A58D-38DD7C9A8C70}"/>
              </a:ext>
            </a:extLst>
          </p:cNvPr>
          <p:cNvSpPr/>
          <p:nvPr/>
        </p:nvSpPr>
        <p:spPr>
          <a:xfrm>
            <a:off x="356868" y="1190683"/>
            <a:ext cx="5562450" cy="4066331"/>
          </a:xfrm>
          <a:prstGeom prst="roundRect">
            <a:avLst>
              <a:gd name="adj" fmla="val 3457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76A6653-778A-4B42-AEEB-A7A571903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891" y="731171"/>
            <a:ext cx="1079202" cy="107920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DF145CA-2500-414C-802E-566DDA081D14}"/>
              </a:ext>
            </a:extLst>
          </p:cNvPr>
          <p:cNvSpPr txBox="1"/>
          <p:nvPr/>
        </p:nvSpPr>
        <p:spPr>
          <a:xfrm>
            <a:off x="356868" y="1309641"/>
            <a:ext cx="21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Medium" pitchFamily="50" charset="0"/>
                <a:ea typeface="+mn-ea"/>
                <a:cs typeface="+mn-cs"/>
              </a:rPr>
              <a:t>К Подрядчикам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88A05FB-035D-4CFD-A17A-DA8019CCC524}"/>
              </a:ext>
            </a:extLst>
          </p:cNvPr>
          <p:cNvSpPr/>
          <p:nvPr/>
        </p:nvSpPr>
        <p:spPr>
          <a:xfrm>
            <a:off x="449637" y="1709762"/>
            <a:ext cx="5469681" cy="3522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80000"/>
              </a:lnSpc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ru-RU" sz="900" b="1" dirty="0">
                <a:latin typeface="Styrene B LC Light" pitchFamily="2" charset="0"/>
                <a:cs typeface="Times New Roman" panose="02020603050405020304" pitchFamily="18" charset="0"/>
              </a:rPr>
              <a:t>Строительство жилого дома в рамках Семейной ипотеки и </a:t>
            </a:r>
            <a:r>
              <a:rPr lang="en-US" sz="900" b="1" dirty="0">
                <a:latin typeface="Styrene B LC Light" pitchFamily="2" charset="0"/>
                <a:cs typeface="Times New Roman" panose="02020603050405020304" pitchFamily="18" charset="0"/>
              </a:rPr>
              <a:t>IT</a:t>
            </a:r>
            <a:r>
              <a:rPr lang="ru-RU" sz="900" b="1" dirty="0">
                <a:latin typeface="Styrene B LC Light" pitchFamily="2" charset="0"/>
                <a:cs typeface="Times New Roman" panose="02020603050405020304" pitchFamily="18" charset="0"/>
              </a:rPr>
              <a:t> ипотеки возможно только по Договору подряда и только с расчетами через счета ЭСКРОУ открытые в Банке. 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tyrene B LC Light" pitchFamily="2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Light" pitchFamily="2" charset="0"/>
                <a:ea typeface="+mn-ea"/>
                <a:cs typeface="Times New Roman" panose="02020603050405020304" pitchFamily="18" charset="0"/>
              </a:rPr>
              <a:t>Может быть в форме юр. лица (АО, ООО) или ИП.</a:t>
            </a:r>
          </a:p>
          <a:p>
            <a:pPr marL="171450" marR="0" lvl="0" indent="-1714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prstClr val="black"/>
                </a:solidFill>
                <a:latin typeface="Styrene B LC Light" pitchFamily="2" charset="0"/>
                <a:cs typeface="Times New Roman" panose="02020603050405020304" pitchFamily="18" charset="0"/>
              </a:rPr>
              <a:t>Выручка компании за прошедший отчетный год не менее 10 млн. руб.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yrene B LC Light" pitchFamily="2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Light" pitchFamily="2" charset="0"/>
                <a:ea typeface="+mn-ea"/>
                <a:cs typeface="Times New Roman" panose="02020603050405020304" pitchFamily="18" charset="0"/>
              </a:rPr>
              <a:t>Зарегистрирована не менее 2-х лет, не на стадии реорганизации, ликвидации, банкротства (в т.ч. Банкротство учредителей). Отсутствие судебных исков от налоговых органов </a:t>
            </a:r>
          </a:p>
          <a:p>
            <a:pPr marL="171450" lvl="0" indent="-171450">
              <a:lnSpc>
                <a:spcPct val="80000"/>
              </a:lnSpc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Light" pitchFamily="2" charset="0"/>
                <a:ea typeface="+mn-ea"/>
                <a:cs typeface="Times New Roman" panose="02020603050405020304" pitchFamily="18" charset="0"/>
              </a:rPr>
              <a:t>Построено не менее 5-ти жилых домов за последний год (подтверждение - договоры подряда, акты выполненных работ к ним, </a:t>
            </a:r>
            <a:r>
              <a:rPr lang="ru-RU" sz="900" b="1" dirty="0">
                <a:solidFill>
                  <a:prstClr val="black"/>
                </a:solidFill>
                <a:latin typeface="Styrene B LC Light" pitchFamily="2" charset="0"/>
                <a:cs typeface="Times New Roman" panose="02020603050405020304" pitchFamily="18" charset="0"/>
              </a:rPr>
              <a:t>Акты осмотра </a:t>
            </a:r>
            <a:r>
              <a:rPr lang="ru-RU" sz="900" b="1">
                <a:solidFill>
                  <a:prstClr val="black"/>
                </a:solidFill>
                <a:latin typeface="Styrene B LC Light" pitchFamily="2" charset="0"/>
                <a:cs typeface="Times New Roman" panose="02020603050405020304" pitchFamily="18" charset="0"/>
              </a:rPr>
              <a:t>построенных объектов, </a:t>
            </a:r>
            <a:r>
              <a:rPr lang="ru-RU" sz="900" b="1" dirty="0">
                <a:solidFill>
                  <a:prstClr val="black"/>
                </a:solidFill>
                <a:latin typeface="Styrene B LC Light" pitchFamily="2" charset="0"/>
                <a:cs typeface="Times New Roman" panose="02020603050405020304" pitchFamily="18" charset="0"/>
              </a:rPr>
              <a:t>сделанные через приложение Мобильного оценщика по ссылке </a:t>
            </a:r>
            <a:r>
              <a:rPr lang="ru-RU" sz="900" u="sng" dirty="0">
                <a:hlinkClick r:id="rId3"/>
              </a:rPr>
              <a:t>https://ocenka.mobi/alfabank-devhouseaccreditation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Light" pitchFamily="2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171450" marR="0" lvl="0" indent="-1714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Light" pitchFamily="2" charset="0"/>
                <a:ea typeface="+mn-ea"/>
                <a:cs typeface="Times New Roman" panose="02020603050405020304" pitchFamily="18" charset="0"/>
              </a:rPr>
              <a:t>Обязательно наличие одного из кодов ОКВЭД в качестве основного или дополнительного 41.1, 41.2 42,21, 43.11, 43.12/12.1, 43.29, 43.31-34, 43.39, 43.91, 43.99.</a:t>
            </a:r>
          </a:p>
          <a:p>
            <a:pPr marL="171450" marR="0" lvl="0" indent="-1714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Light" pitchFamily="2" charset="0"/>
                <a:ea typeface="+mn-ea"/>
                <a:cs typeface="Times New Roman" panose="02020603050405020304" pitchFamily="18" charset="0"/>
              </a:rPr>
              <a:t>Отсутствие убытка за последний отчетный период</a:t>
            </a:r>
          </a:p>
          <a:p>
            <a:pPr marL="171450" marR="0" lvl="0" indent="-1714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Light" pitchFamily="2" charset="0"/>
                <a:ea typeface="+mn-ea"/>
                <a:cs typeface="Times New Roman" panose="02020603050405020304" pitchFamily="18" charset="0"/>
              </a:rPr>
              <a:t>Отсутствие арестов имущества и ограничений на операции</a:t>
            </a:r>
          </a:p>
          <a:p>
            <a:pPr marL="171450" lvl="0" indent="-171450">
              <a:lnSpc>
                <a:spcPct val="80000"/>
              </a:lnSpc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prstClr val="black"/>
                </a:solidFill>
                <a:latin typeface="Styrene B LC Light" pitchFamily="2" charset="0"/>
                <a:cs typeface="Times New Roman" panose="02020603050405020304" pitchFamily="18" charset="0"/>
              </a:rPr>
              <a:t>Чистые активы  за последний отчетный период по бух. отчетности положительны (только для </a:t>
            </a:r>
            <a:r>
              <a:rPr lang="ru-RU" sz="900" dirty="0" err="1">
                <a:solidFill>
                  <a:prstClr val="black"/>
                </a:solidFill>
                <a:latin typeface="Styrene B LC Light" pitchFamily="2" charset="0"/>
                <a:cs typeface="Times New Roman" panose="02020603050405020304" pitchFamily="18" charset="0"/>
              </a:rPr>
              <a:t>юр.лиц</a:t>
            </a:r>
            <a:r>
              <a:rPr lang="ru-RU" sz="900" dirty="0">
                <a:solidFill>
                  <a:prstClr val="black"/>
                </a:solidFill>
                <a:latin typeface="Styrene B LC Light" pitchFamily="2" charset="0"/>
                <a:cs typeface="Times New Roman" panose="02020603050405020304" pitchFamily="18" charset="0"/>
              </a:rPr>
              <a:t>)</a:t>
            </a:r>
          </a:p>
          <a:p>
            <a:pPr marL="171450" marR="0" lvl="0" indent="-1714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Light" pitchFamily="2" charset="0"/>
                <a:ea typeface="+mn-ea"/>
                <a:cs typeface="Times New Roman" panose="02020603050405020304" pitchFamily="18" charset="0"/>
              </a:rPr>
              <a:t>Объем исковых требований до 10% балансовой стоимости активов или до 50% от размера собственного капитала, для ИП не более 300 тыс. руб.</a:t>
            </a:r>
          </a:p>
          <a:p>
            <a:pPr marL="171450" marR="0" lvl="0" indent="-1714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Light" pitchFamily="2" charset="0"/>
                <a:ea typeface="+mn-ea"/>
                <a:cs typeface="Times New Roman" panose="02020603050405020304" pitchFamily="18" charset="0"/>
              </a:rPr>
              <a:t>Полное отсутствие исков об оспаривании дог. подряда ИЖС</a:t>
            </a:r>
          </a:p>
          <a:p>
            <a:pPr marL="171450" marR="0" lvl="0" indent="-1714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Light" pitchFamily="2" charset="0"/>
                <a:ea typeface="+mn-ea"/>
                <a:cs typeface="Times New Roman" panose="02020603050405020304" pitchFamily="18" charset="0"/>
              </a:rPr>
              <a:t>Отсутствие негативной информации в отношении Подрядчика и его учредителей, бенефициаров и топ менеджеров</a:t>
            </a:r>
          </a:p>
          <a:p>
            <a:pPr marL="171450" marR="0" lvl="0" indent="-1714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Light" pitchFamily="2" charset="0"/>
                <a:ea typeface="+mn-ea"/>
                <a:cs typeface="Times New Roman" panose="02020603050405020304" pitchFamily="18" charset="0"/>
              </a:rPr>
              <a:t>Отсутствие ПО в реестре недобросовестных поставщиков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F5ABAE24-E63E-4109-BBF8-20A7D30BD6F9}"/>
              </a:ext>
            </a:extLst>
          </p:cNvPr>
          <p:cNvSpPr/>
          <p:nvPr/>
        </p:nvSpPr>
        <p:spPr>
          <a:xfrm>
            <a:off x="449637" y="5758513"/>
            <a:ext cx="531777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Light" pitchFamily="2" charset="0"/>
                <a:ea typeface="+mn-ea"/>
                <a:cs typeface="Times New Roman" panose="02020603050405020304" pitchFamily="18" charset="0"/>
              </a:rPr>
              <a:t>Анкета подрядчика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Light" pitchFamily="2" charset="0"/>
                <a:ea typeface="+mn-ea"/>
                <a:cs typeface="Times New Roman" panose="02020603050405020304" pitchFamily="18" charset="0"/>
              </a:rPr>
              <a:t>Финансовая отчетность за последний отчетный период (закрытый год)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Light" pitchFamily="2" charset="0"/>
                <a:ea typeface="+mn-ea"/>
                <a:cs typeface="Times New Roman" panose="02020603050405020304" pitchFamily="18" charset="0"/>
              </a:rPr>
              <a:t>Документы, подтверждающие опыт строительства (сдача не менее 5ти жилых домов)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0B74262-52BC-43E0-B13E-F7FF176A97E4}"/>
              </a:ext>
            </a:extLst>
          </p:cNvPr>
          <p:cNvSpPr txBox="1"/>
          <p:nvPr/>
        </p:nvSpPr>
        <p:spPr>
          <a:xfrm>
            <a:off x="356868" y="5338211"/>
            <a:ext cx="4943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Medium" pitchFamily="50" charset="0"/>
                <a:ea typeface="+mn-ea"/>
                <a:cs typeface="+mn-cs"/>
              </a:rPr>
              <a:t>Список документов для аккредитации </a:t>
            </a:r>
          </a:p>
        </p:txBody>
      </p:sp>
    </p:spTree>
    <p:extLst>
      <p:ext uri="{BB962C8B-B14F-4D97-AF65-F5344CB8AC3E}">
        <p14:creationId xmlns:p14="http://schemas.microsoft.com/office/powerpoint/2010/main" val="3358862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42AA00-B136-49B1-9B1C-7F3504D2197F}"/>
              </a:ext>
            </a:extLst>
          </p:cNvPr>
          <p:cNvSpPr txBox="1"/>
          <p:nvPr/>
        </p:nvSpPr>
        <p:spPr>
          <a:xfrm>
            <a:off x="404396" y="431454"/>
            <a:ext cx="7623072" cy="1181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>
                <a:solidFill>
                  <a:prstClr val="black"/>
                </a:solidFill>
                <a:latin typeface="Styrene B LC Bold" pitchFamily="50" charset="0"/>
              </a:rPr>
              <a:t>Преимущества ипотеки на ИЖС Альфа-Банка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072753E-BE4F-4395-B840-F916DFE516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1"/>
          <a:stretch/>
        </p:blipFill>
        <p:spPr>
          <a:xfrm>
            <a:off x="10195861" y="-260"/>
            <a:ext cx="2107309" cy="44308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C39EA88-CCB9-43DC-AA08-0DABE25FE7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651" y="5380104"/>
            <a:ext cx="1849593" cy="17141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42A3A9F-96C5-4589-927F-D86E1B6417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767" y="5662830"/>
            <a:ext cx="2271948" cy="2271948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2A3D0FB2-2AA9-45E1-A5E5-2DAB4AE4C94C}"/>
              </a:ext>
            </a:extLst>
          </p:cNvPr>
          <p:cNvSpPr/>
          <p:nvPr/>
        </p:nvSpPr>
        <p:spPr>
          <a:xfrm>
            <a:off x="572335" y="2470904"/>
            <a:ext cx="4797613" cy="520711"/>
          </a:xfrm>
          <a:prstGeom prst="roundRect">
            <a:avLst>
              <a:gd name="adj" fmla="val 50000"/>
            </a:avLst>
          </a:prstGeom>
          <a:solidFill>
            <a:srgbClr val="EF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07C9698C-FC42-4399-92BE-E5551DB6F66F}"/>
              </a:ext>
            </a:extLst>
          </p:cNvPr>
          <p:cNvSpPr/>
          <p:nvPr/>
        </p:nvSpPr>
        <p:spPr>
          <a:xfrm>
            <a:off x="572335" y="3211050"/>
            <a:ext cx="4797613" cy="520711"/>
          </a:xfrm>
          <a:prstGeom prst="roundRect">
            <a:avLst>
              <a:gd name="adj" fmla="val 50000"/>
            </a:avLst>
          </a:prstGeom>
          <a:solidFill>
            <a:srgbClr val="EF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B9CC5FA3-2390-4395-9073-65DD2610BEDC}"/>
              </a:ext>
            </a:extLst>
          </p:cNvPr>
          <p:cNvSpPr/>
          <p:nvPr/>
        </p:nvSpPr>
        <p:spPr>
          <a:xfrm>
            <a:off x="572335" y="3965020"/>
            <a:ext cx="4797613" cy="520711"/>
          </a:xfrm>
          <a:prstGeom prst="roundRect">
            <a:avLst>
              <a:gd name="adj" fmla="val 50000"/>
            </a:avLst>
          </a:prstGeom>
          <a:solidFill>
            <a:srgbClr val="EF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C15F71D5-50B0-4A68-910E-36573AA975B9}"/>
              </a:ext>
            </a:extLst>
          </p:cNvPr>
          <p:cNvSpPr/>
          <p:nvPr/>
        </p:nvSpPr>
        <p:spPr>
          <a:xfrm>
            <a:off x="572335" y="4718146"/>
            <a:ext cx="4797613" cy="520711"/>
          </a:xfrm>
          <a:prstGeom prst="roundRect">
            <a:avLst>
              <a:gd name="adj" fmla="val 50000"/>
            </a:avLst>
          </a:prstGeom>
          <a:solidFill>
            <a:srgbClr val="EF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2BA9727-8FD0-466A-B3D4-A22ED843FF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39" y="5329293"/>
            <a:ext cx="2696804" cy="2696804"/>
          </a:xfrm>
          <a:prstGeom prst="rect">
            <a:avLst/>
          </a:prstGeom>
        </p:spPr>
      </p:pic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F2BA5450-D513-4C69-A042-4B6990C063F5}"/>
              </a:ext>
            </a:extLst>
          </p:cNvPr>
          <p:cNvSpPr/>
          <p:nvPr/>
        </p:nvSpPr>
        <p:spPr>
          <a:xfrm>
            <a:off x="5801071" y="2470904"/>
            <a:ext cx="4886896" cy="520711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CE255748-88BD-4576-BFDD-EC21F8ACAA29}"/>
              </a:ext>
            </a:extLst>
          </p:cNvPr>
          <p:cNvSpPr/>
          <p:nvPr/>
        </p:nvSpPr>
        <p:spPr>
          <a:xfrm>
            <a:off x="5801071" y="3211050"/>
            <a:ext cx="4886896" cy="520711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DF3B6752-4E0C-4927-9184-69FEF0C3CBE0}"/>
              </a:ext>
            </a:extLst>
          </p:cNvPr>
          <p:cNvSpPr/>
          <p:nvPr/>
        </p:nvSpPr>
        <p:spPr>
          <a:xfrm>
            <a:off x="5801071" y="3965020"/>
            <a:ext cx="4886896" cy="520711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E949D4C5-29B5-4DB0-9972-68E13F9FAAF5}"/>
              </a:ext>
            </a:extLst>
          </p:cNvPr>
          <p:cNvSpPr/>
          <p:nvPr/>
        </p:nvSpPr>
        <p:spPr>
          <a:xfrm>
            <a:off x="5801071" y="4718146"/>
            <a:ext cx="4886896" cy="520711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1F19B2-548B-45AD-9200-C1A06DB1BE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680" y="240739"/>
            <a:ext cx="1350211" cy="190239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513BBAA-6BA0-4E64-8A51-5522F8555864}"/>
              </a:ext>
            </a:extLst>
          </p:cNvPr>
          <p:cNvSpPr txBox="1"/>
          <p:nvPr/>
        </p:nvSpPr>
        <p:spPr>
          <a:xfrm>
            <a:off x="678679" y="2440645"/>
            <a:ext cx="734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tyrene B LC Bold" pitchFamily="50" charset="0"/>
                <a:ea typeface="+mn-ea"/>
                <a:cs typeface="+mn-cs"/>
              </a:rPr>
              <a:t>02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117322E-A6C3-4B3E-A4CA-A67781085E0E}"/>
              </a:ext>
            </a:extLst>
          </p:cNvPr>
          <p:cNvSpPr txBox="1"/>
          <p:nvPr/>
        </p:nvSpPr>
        <p:spPr>
          <a:xfrm>
            <a:off x="678679" y="3178310"/>
            <a:ext cx="738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tyrene B LC Bold" pitchFamily="50" charset="0"/>
                <a:ea typeface="+mn-ea"/>
                <a:cs typeface="+mn-cs"/>
              </a:rPr>
              <a:t>03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DC81276-4E4A-4829-B2F9-0DFE59DDE022}"/>
              </a:ext>
            </a:extLst>
          </p:cNvPr>
          <p:cNvSpPr txBox="1"/>
          <p:nvPr/>
        </p:nvSpPr>
        <p:spPr>
          <a:xfrm>
            <a:off x="678679" y="3930453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tyrene B LC Bold" pitchFamily="50" charset="0"/>
                <a:ea typeface="+mn-ea"/>
                <a:cs typeface="+mn-cs"/>
              </a:rPr>
              <a:t>04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12A7570-CA96-494E-9821-94369BA8CC26}"/>
              </a:ext>
            </a:extLst>
          </p:cNvPr>
          <p:cNvSpPr txBox="1"/>
          <p:nvPr/>
        </p:nvSpPr>
        <p:spPr>
          <a:xfrm>
            <a:off x="678679" y="4684020"/>
            <a:ext cx="742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tyrene B LC Bold" pitchFamily="50" charset="0"/>
                <a:ea typeface="+mn-ea"/>
                <a:cs typeface="+mn-cs"/>
              </a:rPr>
              <a:t>05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2A9A2B1-0A7A-4DBF-A370-42F30629C3AB}"/>
              </a:ext>
            </a:extLst>
          </p:cNvPr>
          <p:cNvSpPr txBox="1"/>
          <p:nvPr/>
        </p:nvSpPr>
        <p:spPr>
          <a:xfrm>
            <a:off x="5992032" y="2440645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Bold" pitchFamily="50" charset="0"/>
                <a:ea typeface="+mn-ea"/>
                <a:cs typeface="+mn-cs"/>
              </a:rPr>
              <a:t>08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D363120-FCCF-4EF4-9B6B-EAADD7F3923E}"/>
              </a:ext>
            </a:extLst>
          </p:cNvPr>
          <p:cNvSpPr txBox="1"/>
          <p:nvPr/>
        </p:nvSpPr>
        <p:spPr>
          <a:xfrm>
            <a:off x="5992032" y="317831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Bold" pitchFamily="50" charset="0"/>
                <a:ea typeface="+mn-ea"/>
                <a:cs typeface="+mn-cs"/>
              </a:rPr>
              <a:t>09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888A686-8EC1-4CC2-9C53-B0638FED07FA}"/>
              </a:ext>
            </a:extLst>
          </p:cNvPr>
          <p:cNvSpPr txBox="1"/>
          <p:nvPr/>
        </p:nvSpPr>
        <p:spPr>
          <a:xfrm>
            <a:off x="5992032" y="3930453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prstClr val="black"/>
                </a:solidFill>
                <a:latin typeface="Styrene B LC Bold" pitchFamily="50" charset="0"/>
              </a:rPr>
              <a:t>10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yrene B LC Bold" pitchFamily="50" charset="0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7A0761B-770A-40FE-BA4F-6331EC4ACCF6}"/>
              </a:ext>
            </a:extLst>
          </p:cNvPr>
          <p:cNvSpPr txBox="1"/>
          <p:nvPr/>
        </p:nvSpPr>
        <p:spPr>
          <a:xfrm>
            <a:off x="6021390" y="468402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Bold" pitchFamily="50" charset="0"/>
                <a:ea typeface="+mn-ea"/>
                <a:cs typeface="+mn-cs"/>
              </a:rPr>
              <a:t>11</a:t>
            </a:r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C168F373-CE9F-417C-B4DA-7CC20EA50B95}"/>
              </a:ext>
            </a:extLst>
          </p:cNvPr>
          <p:cNvSpPr/>
          <p:nvPr/>
        </p:nvSpPr>
        <p:spPr>
          <a:xfrm>
            <a:off x="572335" y="1761892"/>
            <a:ext cx="4797613" cy="520711"/>
          </a:xfrm>
          <a:prstGeom prst="roundRect">
            <a:avLst>
              <a:gd name="adj" fmla="val 50000"/>
            </a:avLst>
          </a:prstGeom>
          <a:solidFill>
            <a:srgbClr val="EF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2B4D9610-A6A8-46BC-9C39-2584B99B4DA3}"/>
              </a:ext>
            </a:extLst>
          </p:cNvPr>
          <p:cNvSpPr/>
          <p:nvPr/>
        </p:nvSpPr>
        <p:spPr>
          <a:xfrm>
            <a:off x="5801071" y="1761892"/>
            <a:ext cx="4886896" cy="520711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A14355D-0164-4119-8B2E-D902996B5278}"/>
              </a:ext>
            </a:extLst>
          </p:cNvPr>
          <p:cNvSpPr txBox="1"/>
          <p:nvPr/>
        </p:nvSpPr>
        <p:spPr>
          <a:xfrm>
            <a:off x="678679" y="1731633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tyrene B LC Bold" pitchFamily="50" charset="0"/>
                <a:ea typeface="+mn-ea"/>
                <a:cs typeface="+mn-cs"/>
              </a:rPr>
              <a:t>01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3CE1C92-6F5E-4908-A263-01D827160103}"/>
              </a:ext>
            </a:extLst>
          </p:cNvPr>
          <p:cNvSpPr txBox="1"/>
          <p:nvPr/>
        </p:nvSpPr>
        <p:spPr>
          <a:xfrm>
            <a:off x="5992032" y="1731633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Bold" pitchFamily="50" charset="0"/>
                <a:ea typeface="+mn-ea"/>
                <a:cs typeface="+mn-cs"/>
              </a:rPr>
              <a:t>07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2FAFBE3-F3D4-4A27-8A4A-0BEF238BD4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824" y="3476681"/>
            <a:ext cx="2514286" cy="1815873"/>
          </a:xfrm>
          <a:prstGeom prst="rect">
            <a:avLst/>
          </a:prstGeom>
        </p:spPr>
      </p:pic>
      <p:sp>
        <p:nvSpPr>
          <p:cNvPr id="32" name="Прямоугольник 124">
            <a:extLst>
              <a:ext uri="{FF2B5EF4-FFF2-40B4-BE49-F238E27FC236}">
                <a16:creationId xmlns:a16="http://schemas.microsoft.com/office/drawing/2014/main" id="{FBCC4AC8-B9C5-4FF1-A272-F28F064F8A62}"/>
              </a:ext>
            </a:extLst>
          </p:cNvPr>
          <p:cNvSpPr txBox="1"/>
          <p:nvPr/>
        </p:nvSpPr>
        <p:spPr>
          <a:xfrm>
            <a:off x="1387352" y="1785417"/>
            <a:ext cx="3370282" cy="489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80000"/>
              </a:lnSpc>
              <a:defRPr sz="1600" b="1">
                <a:latin typeface="Styrene A LC Regular"/>
                <a:ea typeface="Styrene A LC Regular"/>
                <a:cs typeface="Styrene A LC Regular"/>
                <a:sym typeface="Styrene A LC Regular"/>
              </a:defRPr>
            </a:pPr>
            <a:r>
              <a:rPr lang="ru-RU" dirty="0">
                <a:solidFill>
                  <a:schemeClr val="bg1"/>
                </a:solidFill>
              </a:rPr>
              <a:t>Сумма кредита до 50 млн в </a:t>
            </a:r>
            <a:r>
              <a:rPr lang="ru-RU" dirty="0" err="1">
                <a:solidFill>
                  <a:schemeClr val="bg1"/>
                </a:solidFill>
              </a:rPr>
              <a:t>Мск</a:t>
            </a:r>
            <a:r>
              <a:rPr lang="ru-RU" dirty="0">
                <a:solidFill>
                  <a:schemeClr val="bg1"/>
                </a:solidFill>
              </a:rPr>
              <a:t> и СПБ, до 30 в регионах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C5C6F2-5FC8-4C23-ACCB-7E42FC6A8EB2}"/>
              </a:ext>
            </a:extLst>
          </p:cNvPr>
          <p:cNvSpPr txBox="1"/>
          <p:nvPr/>
        </p:nvSpPr>
        <p:spPr>
          <a:xfrm>
            <a:off x="1434286" y="4022545"/>
            <a:ext cx="3672056" cy="39882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>
                <a:solidFill>
                  <a:prstClr val="black"/>
                </a:solidFill>
                <a:latin typeface="Styrene A LC Light" pitchFamily="50" charset="0"/>
                <a:ea typeface="Segoe UI Black" panose="020B0A02040204020203" pitchFamily="34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Styrene A LC Regular"/>
              </a:rPr>
              <a:t>Удаленное открытие и исполнение </a:t>
            </a:r>
            <a:r>
              <a:rPr lang="ru-RU" dirty="0" err="1">
                <a:solidFill>
                  <a:schemeClr val="bg1"/>
                </a:solidFill>
                <a:latin typeface="Styrene A LC Regular"/>
              </a:rPr>
              <a:t>эскроу</a:t>
            </a:r>
            <a:r>
              <a:rPr lang="ru-RU" dirty="0">
                <a:solidFill>
                  <a:schemeClr val="bg1"/>
                </a:solidFill>
                <a:latin typeface="Styrene A LC Regular"/>
              </a:rPr>
              <a:t> счета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C1D563-33DB-4D8E-BE48-33456F8F7354}"/>
              </a:ext>
            </a:extLst>
          </p:cNvPr>
          <p:cNvSpPr txBox="1"/>
          <p:nvPr/>
        </p:nvSpPr>
        <p:spPr>
          <a:xfrm>
            <a:off x="1373401" y="2505307"/>
            <a:ext cx="3360572" cy="489169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A LC Light" pitchFamily="50" charset="0"/>
                <a:ea typeface="Segoe UI Black" panose="020B0A02040204020203" pitchFamily="34" charset="0"/>
                <a:cs typeface="Styrene A LC Regular"/>
              </a:defRPr>
            </a:lvl1pPr>
          </a:lstStyle>
          <a:p>
            <a:pPr lvl="0">
              <a:defRPr sz="1600" b="1">
                <a:latin typeface="Styrene A LC Regular"/>
                <a:ea typeface="Styrene A LC Regular"/>
                <a:cs typeface="Styrene A LC Regular"/>
                <a:sym typeface="Styrene A LC Regular"/>
              </a:defRPr>
            </a:pPr>
            <a:r>
              <a:rPr lang="ru-RU" dirty="0">
                <a:solidFill>
                  <a:schemeClr val="bg1"/>
                </a:solidFill>
                <a:sym typeface="Styrene A LC Regular"/>
              </a:rPr>
              <a:t>Рассмотрение заявки ВСЕГДА только по паспорту</a:t>
            </a:r>
          </a:p>
        </p:txBody>
      </p:sp>
      <p:sp>
        <p:nvSpPr>
          <p:cNvPr id="31" name="Прямоугольник 124">
            <a:extLst>
              <a:ext uri="{FF2B5EF4-FFF2-40B4-BE49-F238E27FC236}">
                <a16:creationId xmlns:a16="http://schemas.microsoft.com/office/drawing/2014/main" id="{899346CE-3C3C-4987-960C-CCDA75CFB960}"/>
              </a:ext>
            </a:extLst>
          </p:cNvPr>
          <p:cNvSpPr txBox="1"/>
          <p:nvPr/>
        </p:nvSpPr>
        <p:spPr>
          <a:xfrm>
            <a:off x="1387352" y="4675134"/>
            <a:ext cx="4088940" cy="649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>
              <a:lnSpc>
                <a:spcPct val="80000"/>
              </a:lnSpc>
              <a:defRPr sz="1600" b="1">
                <a:latin typeface="Styrene A LC Regular"/>
                <a:ea typeface="Styrene A LC Regular"/>
                <a:cs typeface="Styrene A LC Regular"/>
                <a:sym typeface="Styrene A LC Regular"/>
              </a:defRPr>
            </a:pPr>
            <a:r>
              <a:rPr lang="ru-RU" sz="1500" b="1" dirty="0">
                <a:solidFill>
                  <a:schemeClr val="bg1"/>
                </a:solidFill>
                <a:latin typeface="Styrene A LC Regular"/>
                <a:ea typeface="Segoe UI Black" panose="020B0A02040204020203" pitchFamily="34" charset="0"/>
                <a:sym typeface="Styrene A LC Regular"/>
              </a:rPr>
              <a:t>Проводим сделки с </a:t>
            </a:r>
            <a:r>
              <a:rPr lang="ru-RU" sz="1500" b="1" dirty="0" err="1">
                <a:solidFill>
                  <a:schemeClr val="bg1"/>
                </a:solidFill>
                <a:latin typeface="Styrene A LC Regular"/>
                <a:ea typeface="Segoe UI Black" panose="020B0A02040204020203" pitchFamily="34" charset="0"/>
                <a:sym typeface="Styrene A LC Regular"/>
              </a:rPr>
              <a:t>эскроу</a:t>
            </a:r>
            <a:r>
              <a:rPr lang="ru-RU" sz="1500" b="1" dirty="0">
                <a:solidFill>
                  <a:schemeClr val="bg1"/>
                </a:solidFill>
                <a:latin typeface="Styrene A LC Regular"/>
                <a:ea typeface="Segoe UI Black" panose="020B0A02040204020203" pitchFamily="34" charset="0"/>
                <a:sym typeface="Styrene A LC Regular"/>
              </a:rPr>
              <a:t> на проектном финансирование стороннего Банка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72F7DBB-4804-452F-9EC3-D613DEAA18B5}"/>
              </a:ext>
            </a:extLst>
          </p:cNvPr>
          <p:cNvSpPr txBox="1"/>
          <p:nvPr/>
        </p:nvSpPr>
        <p:spPr>
          <a:xfrm>
            <a:off x="1353038" y="3244773"/>
            <a:ext cx="4127560" cy="489169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A LC Light" pitchFamily="50" charset="0"/>
                <a:ea typeface="Segoe UI Black" panose="020B0A02040204020203" pitchFamily="34" charset="0"/>
                <a:cs typeface="Styrene A LC Regular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Styrene A LC Regular"/>
              </a:rPr>
              <a:t>100% </a:t>
            </a:r>
            <a:r>
              <a:rPr lang="ru-RU" dirty="0" err="1">
                <a:solidFill>
                  <a:schemeClr val="bg1"/>
                </a:solidFill>
                <a:latin typeface="Styrene A LC Regular"/>
              </a:rPr>
              <a:t>авторешений</a:t>
            </a:r>
            <a:r>
              <a:rPr lang="ru-RU" dirty="0">
                <a:solidFill>
                  <a:schemeClr val="bg1"/>
                </a:solidFill>
                <a:latin typeface="Styrene A LC Regular"/>
              </a:rPr>
              <a:t> по заявкам партнеров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9015186-8B47-4192-B353-C661AB33E040}"/>
              </a:ext>
            </a:extLst>
          </p:cNvPr>
          <p:cNvSpPr txBox="1"/>
          <p:nvPr/>
        </p:nvSpPr>
        <p:spPr>
          <a:xfrm>
            <a:off x="6686740" y="1725602"/>
            <a:ext cx="3951821" cy="649020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A LC Light" pitchFamily="50" charset="0"/>
                <a:ea typeface="Segoe UI Black" panose="020B0A02040204020203" pitchFamily="34" charset="0"/>
                <a:cs typeface="Styrene A LC Regular"/>
              </a:defRPr>
            </a:lvl1pPr>
          </a:lstStyle>
          <a:p>
            <a:r>
              <a:rPr lang="ru-RU" sz="1500" dirty="0"/>
              <a:t>Удаленность участка - </a:t>
            </a:r>
          </a:p>
          <a:p>
            <a:r>
              <a:rPr lang="ru-RU" sz="1500" dirty="0"/>
              <a:t>до 100 км от любого офиса Банка (кроме МО и ЛО)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0CE6631-500D-436D-B202-4267B94F233E}"/>
              </a:ext>
            </a:extLst>
          </p:cNvPr>
          <p:cNvSpPr txBox="1"/>
          <p:nvPr/>
        </p:nvSpPr>
        <p:spPr>
          <a:xfrm>
            <a:off x="6630034" y="4837872"/>
            <a:ext cx="3951821" cy="294179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A LC Light" pitchFamily="50" charset="0"/>
                <a:ea typeface="Segoe UI Black" panose="020B0A02040204020203" pitchFamily="34" charset="0"/>
                <a:cs typeface="Styrene A LC Regular"/>
              </a:defRPr>
            </a:lvl1pPr>
          </a:lstStyle>
          <a:p>
            <a:r>
              <a:rPr lang="ru-RU" dirty="0"/>
              <a:t>ЗУ с ограничениями по 56 ст.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11F55E3-5B61-45F7-B676-57B412618E48}"/>
              </a:ext>
            </a:extLst>
          </p:cNvPr>
          <p:cNvSpPr txBox="1"/>
          <p:nvPr/>
        </p:nvSpPr>
        <p:spPr>
          <a:xfrm>
            <a:off x="6676382" y="3987235"/>
            <a:ext cx="4202546" cy="489169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A LC Light" pitchFamily="50" charset="0"/>
                <a:ea typeface="Segoe UI Black" panose="020B0A02040204020203" pitchFamily="34" charset="0"/>
                <a:cs typeface="Styrene A LC Regular"/>
              </a:defRPr>
            </a:lvl1pPr>
          </a:lstStyle>
          <a:p>
            <a:r>
              <a:rPr lang="ru-RU" dirty="0"/>
              <a:t>Не требуется отчет об оценке при строительстве на своем участке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1AFC8EE-2453-4DEB-9833-03BBC422F013}"/>
              </a:ext>
            </a:extLst>
          </p:cNvPr>
          <p:cNvSpPr txBox="1"/>
          <p:nvPr/>
        </p:nvSpPr>
        <p:spPr>
          <a:xfrm>
            <a:off x="6686740" y="3229790"/>
            <a:ext cx="4152222" cy="489169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A LC Light" pitchFamily="50" charset="0"/>
                <a:ea typeface="Segoe UI Black" panose="020B0A02040204020203" pitchFamily="34" charset="0"/>
                <a:cs typeface="Styrene A LC Regular"/>
              </a:defRPr>
            </a:lvl1pPr>
          </a:lstStyle>
          <a:p>
            <a:r>
              <a:rPr lang="ru-RU" dirty="0"/>
              <a:t>Нет согласования формы договора подряда по каждой сделке</a:t>
            </a: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9D8747DD-4445-46E1-B543-1D573F3D9BF3}"/>
              </a:ext>
            </a:extLst>
          </p:cNvPr>
          <p:cNvSpPr/>
          <p:nvPr/>
        </p:nvSpPr>
        <p:spPr>
          <a:xfrm>
            <a:off x="568051" y="5414267"/>
            <a:ext cx="4797613" cy="520711"/>
          </a:xfrm>
          <a:prstGeom prst="roundRect">
            <a:avLst>
              <a:gd name="adj" fmla="val 50000"/>
            </a:avLst>
          </a:prstGeom>
          <a:solidFill>
            <a:srgbClr val="EF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Прямоугольник: скругленные углы 71">
            <a:extLst>
              <a:ext uri="{FF2B5EF4-FFF2-40B4-BE49-F238E27FC236}">
                <a16:creationId xmlns:a16="http://schemas.microsoft.com/office/drawing/2014/main" id="{AA518936-12E2-43A1-8777-6B5A12585AB4}"/>
              </a:ext>
            </a:extLst>
          </p:cNvPr>
          <p:cNvSpPr/>
          <p:nvPr/>
        </p:nvSpPr>
        <p:spPr>
          <a:xfrm>
            <a:off x="5805579" y="5414267"/>
            <a:ext cx="4886896" cy="520711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79AA027-04B5-4D99-B268-F4B929B29BBB}"/>
              </a:ext>
            </a:extLst>
          </p:cNvPr>
          <p:cNvSpPr txBox="1"/>
          <p:nvPr/>
        </p:nvSpPr>
        <p:spPr>
          <a:xfrm>
            <a:off x="683187" y="538014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tyrene B LC Bold" pitchFamily="50" charset="0"/>
                <a:ea typeface="+mn-ea"/>
                <a:cs typeface="+mn-cs"/>
              </a:rPr>
              <a:t>06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DB42229-B74D-4064-A855-E4AA53B09E2D}"/>
              </a:ext>
            </a:extLst>
          </p:cNvPr>
          <p:cNvSpPr txBox="1"/>
          <p:nvPr/>
        </p:nvSpPr>
        <p:spPr>
          <a:xfrm>
            <a:off x="6025898" y="538014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B LC Bold" pitchFamily="50" charset="0"/>
                <a:ea typeface="+mn-ea"/>
                <a:cs typeface="+mn-cs"/>
              </a:rPr>
              <a:t>12</a:t>
            </a:r>
          </a:p>
        </p:txBody>
      </p:sp>
      <p:sp>
        <p:nvSpPr>
          <p:cNvPr id="75" name="Прямоугольник 124">
            <a:extLst>
              <a:ext uri="{FF2B5EF4-FFF2-40B4-BE49-F238E27FC236}">
                <a16:creationId xmlns:a16="http://schemas.microsoft.com/office/drawing/2014/main" id="{E8C8051C-A4D9-48B7-AF4B-148CB6CE800A}"/>
              </a:ext>
            </a:extLst>
          </p:cNvPr>
          <p:cNvSpPr txBox="1"/>
          <p:nvPr/>
        </p:nvSpPr>
        <p:spPr>
          <a:xfrm>
            <a:off x="1419438" y="5535980"/>
            <a:ext cx="3878739" cy="292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>
              <a:lnSpc>
                <a:spcPct val="80000"/>
              </a:lnSpc>
              <a:defRPr sz="1600" b="1">
                <a:latin typeface="Styrene A LC Regular"/>
                <a:ea typeface="Styrene A LC Regular"/>
                <a:cs typeface="Styrene A LC Regular"/>
                <a:sym typeface="Styrene A LC Regular"/>
              </a:defRPr>
            </a:pPr>
            <a:r>
              <a:rPr lang="ru-RU" sz="1600" b="1" dirty="0">
                <a:solidFill>
                  <a:schemeClr val="bg1"/>
                </a:solidFill>
                <a:latin typeface="Styrene A LC Regular"/>
                <a:ea typeface="Segoe UI Black" panose="020B0A02040204020203" pitchFamily="34" charset="0"/>
                <a:sym typeface="Styrene A LC Regular"/>
              </a:rPr>
              <a:t>Оплата КВ партнеру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E5BEE5B-0E35-4E77-9AB1-20292F9368D1}"/>
              </a:ext>
            </a:extLst>
          </p:cNvPr>
          <p:cNvSpPr txBox="1"/>
          <p:nvPr/>
        </p:nvSpPr>
        <p:spPr>
          <a:xfrm>
            <a:off x="6680890" y="5430037"/>
            <a:ext cx="3951821" cy="489169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A LC Light" pitchFamily="50" charset="0"/>
                <a:ea typeface="Segoe UI Black" panose="020B0A02040204020203" pitchFamily="34" charset="0"/>
                <a:cs typeface="Styrene A LC Regular"/>
              </a:defRPr>
            </a:lvl1pPr>
          </a:lstStyle>
          <a:p>
            <a:r>
              <a:rPr lang="ru-RU" dirty="0"/>
              <a:t>Возможность проведения сделки без посещения офиса банка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B04E124-2EB8-4B9E-8AD9-B556670CB1C2}"/>
              </a:ext>
            </a:extLst>
          </p:cNvPr>
          <p:cNvSpPr txBox="1"/>
          <p:nvPr/>
        </p:nvSpPr>
        <p:spPr>
          <a:xfrm>
            <a:off x="6686740" y="2502820"/>
            <a:ext cx="3895115" cy="489169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yrene A LC Light" pitchFamily="50" charset="0"/>
                <a:ea typeface="Segoe UI Black" panose="020B0A02040204020203" pitchFamily="34" charset="0"/>
                <a:cs typeface="Styrene A LC Regular"/>
              </a:defRPr>
            </a:lvl1pPr>
          </a:lstStyle>
          <a:p>
            <a:r>
              <a:rPr lang="ru-RU" dirty="0"/>
              <a:t>Онлайн оценка приобретаемого ЗУ без выезда и фото.</a:t>
            </a:r>
          </a:p>
        </p:txBody>
      </p:sp>
    </p:spTree>
    <p:extLst>
      <p:ext uri="{BB962C8B-B14F-4D97-AF65-F5344CB8AC3E}">
        <p14:creationId xmlns:p14="http://schemas.microsoft.com/office/powerpoint/2010/main" val="8684507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/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61663</TotalTime>
  <Words>1376</Words>
  <Application>Microsoft Office PowerPoint</Application>
  <PresentationFormat>Широкоэкранный</PresentationFormat>
  <Paragraphs>242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20" baseType="lpstr">
      <vt:lpstr>Arial</vt:lpstr>
      <vt:lpstr>Calibri</vt:lpstr>
      <vt:lpstr>Cambria</vt:lpstr>
      <vt:lpstr>Helvetica Neue</vt:lpstr>
      <vt:lpstr>Helvetica Neue Medium</vt:lpstr>
      <vt:lpstr>Segoe UI Black</vt:lpstr>
      <vt:lpstr>Styrene A LC Light</vt:lpstr>
      <vt:lpstr>Styrene A LC Regular</vt:lpstr>
      <vt:lpstr>Styrene B LC Bold</vt:lpstr>
      <vt:lpstr>Styrene B LC Light</vt:lpstr>
      <vt:lpstr>Styrene B LC Medium</vt:lpstr>
      <vt:lpstr>Styrene B LC Regular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 Sweet 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Кочетков Александр Александрович</dc:creator>
  <cp:lastModifiedBy>Слободян Роман Анатольевич</cp:lastModifiedBy>
  <cp:revision>4238</cp:revision>
  <dcterms:created xsi:type="dcterms:W3CDTF">2021-11-26T06:55:36Z</dcterms:created>
  <dcterms:modified xsi:type="dcterms:W3CDTF">2024-11-01T12:33:07Z</dcterms:modified>
</cp:coreProperties>
</file>